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charts/chart6.xml" ContentType="application/vnd.openxmlformats-officedocument.drawingml.char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32"/>
  </p:notesMasterIdLst>
  <p:sldIdLst>
    <p:sldId id="256" r:id="rId2"/>
    <p:sldId id="317" r:id="rId3"/>
    <p:sldId id="298" r:id="rId4"/>
    <p:sldId id="297" r:id="rId5"/>
    <p:sldId id="299" r:id="rId6"/>
    <p:sldId id="300" r:id="rId7"/>
    <p:sldId id="301" r:id="rId8"/>
    <p:sldId id="302" r:id="rId9"/>
    <p:sldId id="303" r:id="rId10"/>
    <p:sldId id="304" r:id="rId11"/>
    <p:sldId id="306" r:id="rId12"/>
    <p:sldId id="307" r:id="rId13"/>
    <p:sldId id="308" r:id="rId14"/>
    <p:sldId id="260" r:id="rId15"/>
    <p:sldId id="269" r:id="rId16"/>
    <p:sldId id="270" r:id="rId17"/>
    <p:sldId id="310" r:id="rId18"/>
    <p:sldId id="321" r:id="rId19"/>
    <p:sldId id="323" r:id="rId20"/>
    <p:sldId id="324" r:id="rId21"/>
    <p:sldId id="326" r:id="rId22"/>
    <p:sldId id="327" r:id="rId23"/>
    <p:sldId id="328" r:id="rId24"/>
    <p:sldId id="329" r:id="rId25"/>
    <p:sldId id="330" r:id="rId26"/>
    <p:sldId id="279" r:id="rId27"/>
    <p:sldId id="311" r:id="rId28"/>
    <p:sldId id="331" r:id="rId29"/>
    <p:sldId id="332" r:id="rId30"/>
    <p:sldId id="316" r:id="rId31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78C6CA"/>
    <a:srgbClr val="99CC00"/>
    <a:srgbClr val="00CCFF"/>
    <a:srgbClr val="FF00FF"/>
    <a:srgbClr val="E24AA8"/>
    <a:srgbClr val="008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Стиль из темы 1 - акцент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 horzBarState="maximized"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264" y="24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_____Microsoft_Office_Excel3.xlsx"/><Relationship Id="rId1" Type="http://schemas.openxmlformats.org/officeDocument/2006/relationships/image" Target="../media/image16.jpeg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Структура налоговых и неналоговых доходов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бюджета ожидаемые </a:t>
            </a: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в 2015 году</a:t>
            </a:r>
          </a:p>
        </c:rich>
      </c:tx>
      <c:layout>
        <c:manualLayout>
          <c:xMode val="edge"/>
          <c:yMode val="edge"/>
          <c:x val="8.2998498270329235E-2"/>
          <c:y val="0.88535272291184497"/>
        </c:manualLayout>
      </c:layout>
    </c:title>
    <c:view3D>
      <c:rotX val="70"/>
      <c:rotY val="340"/>
      <c:perspective val="20"/>
    </c:view3D>
    <c:plotArea>
      <c:layout>
        <c:manualLayout>
          <c:layoutTarget val="inner"/>
          <c:xMode val="edge"/>
          <c:yMode val="edge"/>
          <c:x val="3.4065799000634674E-2"/>
          <c:y val="0.16628829619835078"/>
          <c:w val="0.84104938271604934"/>
          <c:h val="0.655068975816260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и неналоговых доходов бюджета в 2015 году</c:v>
                </c:pt>
              </c:strCache>
            </c:strRef>
          </c:tx>
          <c:explosion val="24"/>
          <c:dPt>
            <c:idx val="1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4"/>
            <c:explosion val="18"/>
            <c:spPr>
              <a:solidFill>
                <a:srgbClr val="00CCFF"/>
              </a:solidFill>
            </c:spPr>
          </c:dPt>
          <c:dPt>
            <c:idx val="5"/>
            <c:spPr>
              <a:solidFill>
                <a:srgbClr val="7030A0"/>
              </a:solidFill>
            </c:spPr>
          </c:dPt>
          <c:dPt>
            <c:idx val="6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-0.16885922178223137"/>
                  <c:y val="-0.1282920793714547"/>
                </c:manualLayout>
              </c:layout>
              <c:numFmt formatCode="0.0%" sourceLinked="0"/>
              <c:spPr/>
              <c:txPr>
                <a:bodyPr/>
                <a:lstStyle/>
                <a:p>
                  <a:pPr>
                    <a:defRPr sz="1100" b="1">
                      <a:solidFill>
                        <a:schemeClr val="bg1"/>
                      </a:solidFill>
                      <a:latin typeface="Times New Roman" panose="02020603050405020304" pitchFamily="18" charset="0"/>
                      <a:cs typeface="Times New Roman" panose="02020603050405020304" pitchFamily="18" charset="0"/>
                    </a:defRPr>
                  </a:pPr>
                  <a:endParaRPr lang="ru-RU"/>
                </a:p>
              </c:txPr>
              <c:showCatName val="1"/>
              <c:showPercent val="1"/>
              <c:separator> </c:separator>
            </c:dLbl>
            <c:dLbl>
              <c:idx val="1"/>
              <c:layout>
                <c:manualLayout>
                  <c:x val="-9.0818889613930337E-2"/>
                  <c:y val="-0.16628761273940146"/>
                </c:manualLayout>
              </c:layout>
              <c:showCatName val="1"/>
              <c:showPercent val="1"/>
              <c:separator> </c:separator>
            </c:dLbl>
            <c:dLbl>
              <c:idx val="2"/>
              <c:layout>
                <c:manualLayout>
                  <c:x val="5.9599896309141906E-2"/>
                  <c:y val="-0.15198463948793439"/>
                </c:manualLayout>
              </c:layout>
              <c:showCatName val="1"/>
              <c:showPercent val="1"/>
              <c:separator> </c:separator>
            </c:dLbl>
            <c:dLbl>
              <c:idx val="3"/>
              <c:layout>
                <c:manualLayout>
                  <c:x val="9.8527098175577268E-2"/>
                  <c:y val="-7.5344286750214221E-2"/>
                </c:manualLayout>
              </c:layout>
              <c:showCatName val="1"/>
              <c:showPercent val="1"/>
              <c:separator> </c:separator>
            </c:dLbl>
            <c:dLbl>
              <c:idx val="4"/>
              <c:layout>
                <c:manualLayout>
                  <c:x val="-9.1867865666705406E-2"/>
                  <c:y val="-7.3307351261676632E-2"/>
                </c:manualLayout>
              </c:layout>
              <c:showCatName val="1"/>
              <c:showPercent val="1"/>
              <c:separator> </c:separator>
            </c:dLbl>
            <c:dLbl>
              <c:idx val="5"/>
              <c:layout>
                <c:manualLayout>
                  <c:x val="-0.19866632103047266"/>
                  <c:y val="-5.0154723715137059E-2"/>
                </c:manualLayout>
              </c:layout>
              <c:showCatName val="1"/>
              <c:showPercent val="1"/>
              <c:separator> </c:separator>
            </c:dLbl>
            <c:dLbl>
              <c:idx val="6"/>
              <c:layout>
                <c:manualLayout>
                  <c:x val="-0.2233534606823932"/>
                  <c:y val="-1.7144339923320359E-2"/>
                </c:manualLayout>
              </c:layout>
              <c:showCatName val="1"/>
              <c:showPercent val="1"/>
              <c:separator> </c:separator>
            </c:dLbl>
            <c:dLbl>
              <c:idx val="7"/>
              <c:layout>
                <c:manualLayout>
                  <c:x val="0.17962295858622881"/>
                  <c:y val="-5.2953032473185065E-2"/>
                </c:manualLayout>
              </c:layout>
              <c:showCatName val="1"/>
              <c:showPercent val="1"/>
              <c:separator> </c:separator>
            </c:dLbl>
            <c:dLbl>
              <c:idx val="8"/>
              <c:layout>
                <c:manualLayout>
                  <c:x val="-7.9927550482251891E-2"/>
                  <c:y val="-6.8854160567744793E-2"/>
                </c:manualLayout>
              </c:layout>
              <c:showCatName val="1"/>
              <c:showPercent val="1"/>
              <c:separator> </c:separator>
            </c:dLbl>
            <c:dLbl>
              <c:idx val="9"/>
              <c:layout>
                <c:manualLayout>
                  <c:x val="0.13735954805088002"/>
                  <c:y val="-0.14405173146351116"/>
                </c:manualLayout>
              </c:layout>
              <c:showCatName val="1"/>
              <c:showPercent val="1"/>
              <c:separator> </c:separator>
            </c:dLbl>
            <c:dLbl>
              <c:idx val="10"/>
              <c:layout>
                <c:manualLayout>
                  <c:x val="0.2545337933870262"/>
                  <c:y val="-2.3857273723258819E-2"/>
                </c:manualLayout>
              </c:layout>
              <c:showCatName val="1"/>
              <c:showPercent val="1"/>
              <c:separator> </c:separator>
            </c:dLbl>
            <c:numFmt formatCode="0.0%" sourceLinked="0"/>
            <c:txPr>
              <a:bodyPr/>
              <a:lstStyle/>
              <a:p>
                <a:pPr>
                  <a:defRPr sz="11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CatName val="1"/>
            <c:showPercent val="1"/>
            <c:separator> </c:separator>
            <c:showLeaderLines val="1"/>
          </c:dLbls>
          <c:cat>
            <c:strRef>
              <c:f>Лист1!$A$2:$A$8</c:f>
              <c:strCache>
                <c:ptCount val="7"/>
                <c:pt idx="1">
                  <c:v>НДФЛ</c:v>
                </c:pt>
                <c:pt idx="2">
                  <c:v>Налоги на товары (акцизы)</c:v>
                </c:pt>
                <c:pt idx="3">
                  <c:v>Налоги на имущество</c:v>
                </c:pt>
                <c:pt idx="4">
                  <c:v>Налоги на землю</c:v>
                </c:pt>
                <c:pt idx="5">
                  <c:v>прочие налоги</c:v>
                </c:pt>
                <c:pt idx="6">
                  <c:v>Продажа имущества</c:v>
                </c:pt>
              </c:strCache>
            </c:strRef>
          </c:cat>
          <c:val>
            <c:numRef>
              <c:f>Лист1!$B$2:$B$8</c:f>
              <c:numCache>
                <c:formatCode>#,##0.0</c:formatCode>
                <c:ptCount val="7"/>
                <c:pt idx="1">
                  <c:v>1900</c:v>
                </c:pt>
                <c:pt idx="2">
                  <c:v>420.3</c:v>
                </c:pt>
                <c:pt idx="3">
                  <c:v>1807.4</c:v>
                </c:pt>
                <c:pt idx="4">
                  <c:v>6200</c:v>
                </c:pt>
                <c:pt idx="5">
                  <c:v>37.800000000000011</c:v>
                </c:pt>
                <c:pt idx="6">
                  <c:v>1030</c:v>
                </c:pt>
              </c:numCache>
            </c:numRef>
          </c:val>
        </c:ser>
        <c:dLbls/>
      </c:pie3DChart>
      <c:spPr>
        <a:noFill/>
        <a:ln w="25400">
          <a:noFill/>
        </a:ln>
      </c:spPr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sz="140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dirty="0">
                <a:solidFill>
                  <a:schemeClr val="bg2">
                    <a:lumMod val="25000"/>
                  </a:schemeClr>
                </a:solidFill>
              </a:rPr>
              <a:t>Структура налоговых и неналоговых доходов бюджета в 2016 году</a:t>
            </a:r>
          </a:p>
        </c:rich>
      </c:tx>
      <c:layout>
        <c:manualLayout>
          <c:xMode val="edge"/>
          <c:yMode val="edge"/>
          <c:x val="0.17772143037670157"/>
          <c:y val="0.8836889560096205"/>
        </c:manualLayout>
      </c:layout>
    </c:title>
    <c:view3D>
      <c:rotX val="70"/>
      <c:rotY val="340"/>
      <c:perspective val="20"/>
    </c:view3D>
    <c:plotArea>
      <c:layout>
        <c:manualLayout>
          <c:layoutTarget val="inner"/>
          <c:xMode val="edge"/>
          <c:yMode val="edge"/>
          <c:x val="5.4738016430589509E-2"/>
          <c:y val="9.974217650236239E-2"/>
          <c:w val="0.84104938271604934"/>
          <c:h val="0.6550689758162605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Структура налоговых и неналоговых доходов бюджета в 2016 году</c:v>
                </c:pt>
              </c:strCache>
            </c:strRef>
          </c:tx>
          <c:explosion val="18"/>
          <c:dPt>
            <c:idx val="0"/>
            <c:spPr>
              <a:solidFill>
                <a:schemeClr val="tx2">
                  <a:lumMod val="40000"/>
                  <a:lumOff val="60000"/>
                </a:schemeClr>
              </a:solidFill>
            </c:spPr>
          </c:dPt>
          <c:dPt>
            <c:idx val="1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rgbClr val="00CCFF"/>
              </a:solidFill>
            </c:spPr>
          </c:dPt>
          <c:dPt>
            <c:idx val="4"/>
            <c:spPr>
              <a:solidFill>
                <a:srgbClr val="7030A0"/>
              </a:solidFill>
            </c:spPr>
          </c:dPt>
          <c:dPt>
            <c:idx val="5"/>
            <c:spPr>
              <a:solidFill>
                <a:schemeClr val="accent6"/>
              </a:solidFill>
            </c:spPr>
          </c:dPt>
          <c:dLbls>
            <c:dLbl>
              <c:idx val="0"/>
              <c:layout>
                <c:manualLayout>
                  <c:x val="8.6868990410712641E-3"/>
                  <c:y val="-5.2819074519123994E-2"/>
                </c:manualLayout>
              </c:layout>
              <c:showCatName val="1"/>
              <c:showPercent val="1"/>
              <c:separator> </c:separator>
            </c:dLbl>
            <c:dLbl>
              <c:idx val="1"/>
              <c:layout>
                <c:manualLayout>
                  <c:x val="0.13413559622334423"/>
                  <c:y val="-0.19622220343975777"/>
                </c:manualLayout>
              </c:layout>
              <c:showCatName val="1"/>
              <c:showPercent val="1"/>
            </c:dLbl>
            <c:dLbl>
              <c:idx val="2"/>
              <c:layout>
                <c:manualLayout>
                  <c:x val="0.1424251491025188"/>
                  <c:y val="2.7400552736034256E-2"/>
                </c:manualLayout>
              </c:layout>
              <c:showCatName val="1"/>
              <c:showPercent val="1"/>
              <c:separator> </c:separator>
            </c:dLbl>
            <c:dLbl>
              <c:idx val="3"/>
              <c:layout>
                <c:manualLayout>
                  <c:x val="-4.604699193756407E-2"/>
                  <c:y val="3.4601476225766543E-2"/>
                </c:manualLayout>
              </c:layout>
              <c:showCatName val="1"/>
              <c:showPercent val="1"/>
              <c:separator> </c:separator>
            </c:dLbl>
            <c:dLbl>
              <c:idx val="4"/>
              <c:layout>
                <c:manualLayout>
                  <c:x val="2.3120552654228931E-2"/>
                  <c:y val="8.4426772727345223E-2"/>
                </c:manualLayout>
              </c:layout>
              <c:showCatName val="1"/>
              <c:showPercent val="1"/>
              <c:separator> </c:separator>
            </c:dLbl>
            <c:dLbl>
              <c:idx val="5"/>
              <c:layout>
                <c:manualLayout>
                  <c:x val="-0.12960433007437105"/>
                  <c:y val="3.0857488101549247E-2"/>
                </c:manualLayout>
              </c:layout>
              <c:showCatName val="1"/>
              <c:showPercent val="1"/>
              <c:separator> </c:separator>
            </c:dLbl>
            <c:dLbl>
              <c:idx val="6"/>
              <c:layout>
                <c:manualLayout>
                  <c:x val="3.7967185720898848E-2"/>
                  <c:y val="-3.7397278967667161E-2"/>
                </c:manualLayout>
              </c:layout>
              <c:showCatName val="1"/>
              <c:showPercent val="1"/>
              <c:separator> </c:separator>
            </c:dLbl>
            <c:dLbl>
              <c:idx val="7"/>
              <c:layout>
                <c:manualLayout>
                  <c:x val="-2.1616191863843184E-2"/>
                  <c:y val="-0.14553893813716889"/>
                </c:manualLayout>
              </c:layout>
              <c:showCatName val="1"/>
              <c:showPercent val="1"/>
              <c:separator> </c:separator>
            </c:dLbl>
            <c:dLbl>
              <c:idx val="8"/>
              <c:layout>
                <c:manualLayout>
                  <c:x val="9.3195957844302832E-2"/>
                  <c:y val="-0.15565344712772966"/>
                </c:manualLayout>
              </c:layout>
              <c:showCatName val="1"/>
              <c:showPercent val="1"/>
              <c:separator> </c:separator>
            </c:dLbl>
            <c:dLbl>
              <c:idx val="9"/>
              <c:layout>
                <c:manualLayout>
                  <c:x val="0.25088316006829292"/>
                  <c:y val="-0.15562496967150913"/>
                </c:manualLayout>
              </c:layout>
              <c:showCatName val="1"/>
              <c:showPercent val="1"/>
              <c:separator> </c:separator>
            </c:dLbl>
            <c:dLbl>
              <c:idx val="10"/>
              <c:layout>
                <c:manualLayout>
                  <c:x val="0.27156233518963813"/>
                  <c:y val="-3.25372023792573E-2"/>
                </c:manualLayout>
              </c:layout>
              <c:showCatName val="1"/>
              <c:showPercent val="1"/>
              <c:separator> </c:separator>
            </c:dLbl>
            <c:numFmt formatCode="0.0%" sourceLinked="0"/>
            <c:spPr>
              <a:noFill/>
            </c:spPr>
            <c:txPr>
              <a:bodyPr/>
              <a:lstStyle/>
              <a:p>
                <a:pPr>
                  <a:defRPr sz="1100" b="1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CatName val="1"/>
            <c:showPercent val="1"/>
            <c:separator> </c:separator>
            <c:showLeaderLines val="1"/>
          </c:dLbls>
          <c:cat>
            <c:strRef>
              <c:f>Лист1!$A$2:$A$7</c:f>
              <c:strCache>
                <c:ptCount val="5"/>
                <c:pt idx="0">
                  <c:v>НДФЛ</c:v>
                </c:pt>
                <c:pt idx="1">
                  <c:v>налоги на товары (акцизы)</c:v>
                </c:pt>
                <c:pt idx="2">
                  <c:v>Налоги на имущество</c:v>
                </c:pt>
                <c:pt idx="3">
                  <c:v>Налоги на землю</c:v>
                </c:pt>
                <c:pt idx="4">
                  <c:v>Прочие налоги</c:v>
                </c:pt>
              </c:strCache>
            </c:strRef>
          </c:cat>
          <c:val>
            <c:numRef>
              <c:f>Лист1!$B$2:$B$7</c:f>
              <c:numCache>
                <c:formatCode>0.0</c:formatCode>
                <c:ptCount val="6"/>
                <c:pt idx="0">
                  <c:v>2132.1</c:v>
                </c:pt>
                <c:pt idx="1">
                  <c:v>425</c:v>
                </c:pt>
                <c:pt idx="2">
                  <c:v>1800</c:v>
                </c:pt>
                <c:pt idx="3">
                  <c:v>6300</c:v>
                </c:pt>
                <c:pt idx="4">
                  <c:v>26.1</c:v>
                </c:pt>
              </c:numCache>
            </c:numRef>
          </c:val>
        </c:ser>
        <c:dLbls/>
      </c:pie3DChart>
    </c:plotArea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blipFill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accent1"/>
          </a:solidFill>
        </a:ln>
        <a:effectLst>
          <a:outerShdw blurRad="50800" dist="50800" dir="5400000" algn="ctr" rotWithShape="0">
            <a:schemeClr val="accent4">
              <a:lumMod val="20000"/>
              <a:lumOff val="80000"/>
            </a:schemeClr>
          </a:outerShdw>
        </a:effectLst>
      </c:spPr>
    </c:sideWall>
    <c:backWall>
      <c:spPr>
        <a:blipFill>
          <a:blip xmlns:r="http://schemas.openxmlformats.org/officeDocument/2006/relationships" r:embed="rId1"/>
          <a:tile tx="0" ty="0" sx="100000" sy="100000" flip="none" algn="tl"/>
        </a:blipFill>
        <a:ln>
          <a:solidFill>
            <a:schemeClr val="accent1"/>
          </a:solidFill>
        </a:ln>
        <a:effectLst>
          <a:outerShdw blurRad="50800" dist="50800" dir="5400000" algn="ctr" rotWithShape="0">
            <a:schemeClr val="accent4">
              <a:lumMod val="20000"/>
              <a:lumOff val="80000"/>
            </a:schemeClr>
          </a:outerShdw>
        </a:effectLst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дотации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1259.5999999999999</c:v>
                </c:pt>
                <c:pt idx="1">
                  <c:v>1492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субсидии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935.4</c:v>
                </c:pt>
                <c:pt idx="1">
                  <c:v>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субвенции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160.4</c:v>
                </c:pt>
                <c:pt idx="1">
                  <c:v>171.9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иные межбюджетные трансферты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2015 год</c:v>
                </c:pt>
                <c:pt idx="1">
                  <c:v>2016 год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570.29999999999995</c:v>
                </c:pt>
                <c:pt idx="1">
                  <c:v>0.30000000000000004</c:v>
                </c:pt>
              </c:numCache>
            </c:numRef>
          </c:val>
        </c:ser>
        <c:dLbls/>
        <c:shape val="cylinder"/>
        <c:axId val="142186368"/>
        <c:axId val="142187904"/>
        <c:axId val="0"/>
      </c:bar3DChart>
      <c:catAx>
        <c:axId val="14218636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 b="1" baseline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itchFamily="18" charset="0"/>
              </a:defRPr>
            </a:pPr>
            <a:endParaRPr lang="ru-RU"/>
          </a:p>
        </c:txPr>
        <c:crossAx val="142187904"/>
        <c:crosses val="autoZero"/>
        <c:auto val="1"/>
        <c:lblAlgn val="ctr"/>
        <c:lblOffset val="100"/>
      </c:catAx>
      <c:valAx>
        <c:axId val="14218790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30" baseline="0">
                <a:solidFill>
                  <a:schemeClr val="bg1">
                    <a:lumMod val="75000"/>
                    <a:lumOff val="25000"/>
                  </a:schemeClr>
                </a:solidFill>
              </a:defRPr>
            </a:pPr>
            <a:endParaRPr lang="ru-RU"/>
          </a:p>
        </c:txPr>
        <c:crossAx val="142186368"/>
        <c:crosses val="autoZero"/>
        <c:crossBetween val="between"/>
      </c:valAx>
    </c:plotArea>
    <c:legend>
      <c:legendPos val="r"/>
      <c:txPr>
        <a:bodyPr/>
        <a:lstStyle/>
        <a:p>
          <a:pPr>
            <a:defRPr sz="1600" baseline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gradFill flip="none" rotWithShape="1">
      <a:gsLst>
        <a:gs pos="0">
          <a:schemeClr val="accent4">
            <a:lumMod val="20000"/>
            <a:lumOff val="80000"/>
            <a:shade val="30000"/>
            <a:satMod val="115000"/>
          </a:schemeClr>
        </a:gs>
        <a:gs pos="50000">
          <a:schemeClr val="accent4">
            <a:lumMod val="20000"/>
            <a:lumOff val="80000"/>
            <a:shade val="67500"/>
            <a:satMod val="115000"/>
          </a:schemeClr>
        </a:gs>
        <a:gs pos="100000">
          <a:schemeClr val="accent4">
            <a:lumMod val="20000"/>
            <a:lumOff val="80000"/>
            <a:shade val="100000"/>
            <a:satMod val="115000"/>
          </a:schemeClr>
        </a:gs>
      </a:gsLst>
      <a:lin ang="2700000" scaled="1"/>
      <a:tileRect/>
    </a:gradFill>
  </c:spPr>
  <c:txPr>
    <a:bodyPr/>
    <a:lstStyle/>
    <a:p>
      <a:pPr>
        <a:defRPr sz="1800"/>
      </a:pPr>
      <a:endParaRPr lang="ru-RU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plotArea>
      <c:layout>
        <c:manualLayout>
          <c:layoutTarget val="inner"/>
          <c:xMode val="edge"/>
          <c:yMode val="edge"/>
          <c:x val="7.143904965395886E-3"/>
          <c:y val="1.5994849778596026E-2"/>
          <c:w val="0.5934904053454384"/>
          <c:h val="0.825840257515250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18"/>
          <c:dPt>
            <c:idx val="0"/>
            <c:spPr>
              <a:solidFill>
                <a:srgbClr val="FF3399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CC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spPr>
              <a:solidFill>
                <a:srgbClr val="9966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0066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00CC99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-0.11051214731083923"/>
                  <c:y val="5.662267684542989E-2"/>
                </c:manualLayout>
              </c:layout>
              <c:showPercent val="1"/>
            </c:dLbl>
            <c:dLbl>
              <c:idx val="1"/>
              <c:layout>
                <c:manualLayout>
                  <c:x val="4.1548334677369856E-3"/>
                  <c:y val="-9.6051430793403877E-2"/>
                </c:manualLayout>
              </c:layout>
              <c:showPercent val="1"/>
            </c:dLbl>
            <c:dLbl>
              <c:idx val="2"/>
              <c:layout>
                <c:manualLayout>
                  <c:x val="5.7532257163603884E-3"/>
                  <c:y val="7.3489850334089862E-3"/>
                </c:manualLayout>
              </c:layout>
              <c:showPercent val="1"/>
            </c:dLbl>
            <c:dLbl>
              <c:idx val="3"/>
              <c:layout>
                <c:manualLayout>
                  <c:x val="-2.3779869639734365E-2"/>
                  <c:y val="5.6480033964480147E-2"/>
                </c:manualLayout>
              </c:layout>
              <c:showPercent val="1"/>
            </c:dLbl>
            <c:dLbl>
              <c:idx val="4"/>
              <c:layout>
                <c:manualLayout>
                  <c:x val="0.12963516261083427"/>
                  <c:y val="-0.21096802736203921"/>
                </c:manualLayout>
              </c:layout>
              <c:showPercent val="1"/>
            </c:dLbl>
            <c:dLbl>
              <c:idx val="5"/>
              <c:layout>
                <c:manualLayout>
                  <c:x val="-6.7000345576624917E-2"/>
                  <c:y val="-1.7046915422095958E-2"/>
                </c:manualLayout>
              </c:layout>
              <c:showPercent val="1"/>
            </c:dLbl>
            <c:dLbl>
              <c:idx val="6"/>
              <c:layout>
                <c:manualLayout>
                  <c:x val="5.0355319981818525E-2"/>
                  <c:y val="-4.6502372752233886E-2"/>
                </c:manualLayout>
              </c:layout>
              <c:showPercent val="1"/>
            </c:dLbl>
            <c:dLbl>
              <c:idx val="7"/>
              <c:layout>
                <c:manualLayout>
                  <c:x val="2.2547415953115452E-2"/>
                  <c:y val="-8.2601933118542525E-2"/>
                </c:manualLayout>
              </c:layout>
              <c:showPercent val="1"/>
            </c:dLbl>
            <c:dLbl>
              <c:idx val="8"/>
              <c:layout>
                <c:manualLayout>
                  <c:x val="6.198465718171791E-2"/>
                  <c:y val="-7.727048846424471E-2"/>
                </c:manualLayout>
              </c:layout>
              <c:showPercent val="1"/>
            </c:dLbl>
            <c:dLbl>
              <c:idx val="9"/>
              <c:layout>
                <c:manualLayout>
                  <c:x val="7.1224281924813504E-2"/>
                  <c:y val="-2.9022886345961538E-2"/>
                </c:manualLayout>
              </c:layout>
              <c:showPercent val="1"/>
            </c:dLbl>
            <c:numFmt formatCode="0.0%" sourceLinked="0"/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кинемотография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3665.6</c:v>
                </c:pt>
                <c:pt idx="1">
                  <c:v>134.30000000000001</c:v>
                </c:pt>
                <c:pt idx="2">
                  <c:v>167.2</c:v>
                </c:pt>
                <c:pt idx="3">
                  <c:v>3416.8</c:v>
                </c:pt>
                <c:pt idx="4">
                  <c:v>5924.3</c:v>
                </c:pt>
                <c:pt idx="5">
                  <c:v>1448.2</c:v>
                </c:pt>
                <c:pt idx="6">
                  <c:v>178.8</c:v>
                </c:pt>
                <c:pt idx="7">
                  <c:v>99.8</c:v>
                </c:pt>
              </c:numCache>
            </c:numRef>
          </c:val>
        </c:ser>
        <c:dLbls/>
      </c:pie3DChart>
    </c:plotArea>
    <c:legend>
      <c:legendPos val="r"/>
      <c:legendEntry>
        <c:idx val="0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8413424797399547"/>
          <c:y val="3.1030480740235213E-2"/>
          <c:w val="0.30765667277724451"/>
          <c:h val="0.77304049550050635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  <c:dispBlanksAs val="zero"/>
  </c:chart>
  <c:spPr>
    <a:scene3d>
      <a:camera prst="orthographicFront"/>
      <a:lightRig rig="threePt" dir="t"/>
    </a:scene3d>
    <a:sp3d prstMaterial="metal"/>
  </c:spPr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depthPercent val="100"/>
      <c:perspective val="30"/>
    </c:view3D>
    <c:plotArea>
      <c:layout>
        <c:manualLayout>
          <c:layoutTarget val="inner"/>
          <c:xMode val="edge"/>
          <c:yMode val="edge"/>
          <c:x val="1.3173890189213814E-3"/>
          <c:y val="2.8592656371514268E-2"/>
          <c:w val="0.5934904053454384"/>
          <c:h val="0.82584025751525036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/>
          </c:spPr>
          <c:explosion val="13"/>
          <c:dPt>
            <c:idx val="0"/>
            <c:spPr>
              <a:solidFill>
                <a:srgbClr val="FF3399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1"/>
            <c:spPr>
              <a:solidFill>
                <a:srgbClr val="00CC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2"/>
            <c:explosion val="24"/>
            <c:spPr>
              <a:solidFill>
                <a:srgbClr val="FFFF0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3"/>
            <c:explosion val="14"/>
            <c:spPr>
              <a:solidFill>
                <a:srgbClr val="9966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4"/>
            <c:spPr>
              <a:solidFill>
                <a:srgbClr val="00B0F0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5"/>
            <c:spPr>
              <a:solidFill>
                <a:srgbClr val="0066FF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6"/>
            <c:spPr>
              <a:solidFill>
                <a:srgbClr val="00CC99"/>
              </a:solidFill>
              <a:scene3d>
                <a:camera prst="orthographicFront"/>
                <a:lightRig rig="threePt" dir="t"/>
              </a:scene3d>
              <a:sp3d/>
            </c:spPr>
          </c:dPt>
          <c:dPt>
            <c:idx val="7"/>
            <c:spPr>
              <a:solidFill>
                <a:srgbClr val="FF0000"/>
              </a:solidFill>
              <a:scene3d>
                <a:camera prst="orthographicFront"/>
                <a:lightRig rig="threePt" dir="t"/>
              </a:scene3d>
              <a:sp3d/>
            </c:spPr>
          </c:dPt>
          <c:dLbls>
            <c:dLbl>
              <c:idx val="0"/>
              <c:layout>
                <c:manualLayout>
                  <c:x val="-0.15421101690939804"/>
                  <c:y val="4.4025068643166632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1"/>
              <c:layout>
                <c:manualLayout>
                  <c:x val="4.4940445093058508E-2"/>
                  <c:y val="-4.0620685003253609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layout>
                <c:manualLayout>
                  <c:x val="4.2965967297417624E-3"/>
                  <c:y val="9.5533631183836731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layout>
                <c:manualLayout>
                  <c:x val="2.4393374242051109E-3"/>
                  <c:y val="6.655827923881473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layout>
                <c:manualLayout>
                  <c:x val="-1.165773439597668E-2"/>
                  <c:y val="6.1144595044994997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layout>
                <c:manualLayout>
                  <c:x val="-6.7000345576624917E-2"/>
                  <c:y val="-1.7046915422095958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layout>
                <c:manualLayout>
                  <c:x val="-3.5585824521304682E-2"/>
                  <c:y val="-5.1541495389401178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7"/>
              <c:layout>
                <c:manualLayout>
                  <c:x val="2.2547415953115452E-2"/>
                  <c:y val="-8.2601933118542525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8"/>
              <c:layout>
                <c:manualLayout>
                  <c:x val="6.198465718171791E-2"/>
                  <c:y val="-7.727048846424471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dLbl>
              <c:idx val="9"/>
              <c:layout>
                <c:manualLayout>
                  <c:x val="7.1224281924813504E-2"/>
                  <c:y val="-2.9022886345961538E-2"/>
                </c:manualLayout>
              </c:layout>
              <c:showPercent val="1"/>
              <c:extLst>
                <c:ext xmlns:c15="http://schemas.microsoft.com/office/drawing/2012/chart" uri="{CE6537A1-D6FC-4f65-9D91-7224C49458BB}"/>
              </c:extLst>
            </c:dLbl>
            <c:numFmt formatCode="0.0%" sourceLinked="0"/>
            <c:spPr>
              <a:noFill/>
              <a:ln>
                <a:noFill/>
              </a:ln>
              <a:effectLst/>
            </c:spPr>
            <c:showPercent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Лист1!$A$2:$A$9</c:f>
              <c:strCache>
                <c:ptCount val="8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 и правоохранительная деятельность</c:v>
                </c:pt>
                <c:pt idx="3">
                  <c:v>Национальная экономика</c:v>
                </c:pt>
                <c:pt idx="4">
                  <c:v>Жилищно-коммунальное хозяйство</c:v>
                </c:pt>
                <c:pt idx="5">
                  <c:v>Культура, кинемотография</c:v>
                </c:pt>
                <c:pt idx="6">
                  <c:v>социальная политика</c:v>
                </c:pt>
                <c:pt idx="7">
                  <c:v>физическая культура и спорт</c:v>
                </c:pt>
              </c:strCache>
            </c:strRef>
          </c:cat>
          <c:val>
            <c:numRef>
              <c:f>Лист1!$B$2:$B$9</c:f>
              <c:numCache>
                <c:formatCode>#,##0.0</c:formatCode>
                <c:ptCount val="8"/>
                <c:pt idx="0">
                  <c:v>3718.2</c:v>
                </c:pt>
                <c:pt idx="1">
                  <c:v>147.80000000000001</c:v>
                </c:pt>
                <c:pt idx="2">
                  <c:v>228.2</c:v>
                </c:pt>
                <c:pt idx="3">
                  <c:v>2970</c:v>
                </c:pt>
                <c:pt idx="4">
                  <c:v>3864.2</c:v>
                </c:pt>
                <c:pt idx="5">
                  <c:v>1386.8</c:v>
                </c:pt>
                <c:pt idx="6">
                  <c:v>215.2</c:v>
                </c:pt>
                <c:pt idx="7">
                  <c:v>17</c:v>
                </c:pt>
              </c:numCache>
            </c:numRef>
          </c:val>
        </c:ser>
        <c:dLbls/>
      </c:pie3DChart>
    </c:plotArea>
    <c:legend>
      <c:legendPos val="r"/>
      <c:legendEntry>
        <c:idx val="0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egendEntry>
        <c:idx val="3"/>
        <c:txPr>
          <a:bodyPr/>
          <a:lstStyle/>
          <a:p>
            <a:pPr>
              <a:defRPr sz="1600" baseline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ahoma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0256302472334944"/>
          <c:y val="3.1030480740235213E-2"/>
          <c:w val="0.38922789602789004"/>
          <c:h val="0.77304049550050635"/>
        </c:manualLayout>
      </c:layout>
      <c:txPr>
        <a:bodyPr/>
        <a:lstStyle/>
        <a:p>
          <a:pPr>
            <a:defRPr sz="1600" baseline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ahoma" pitchFamily="34" charset="0"/>
            </a:defRPr>
          </a:pPr>
          <a:endParaRPr lang="ru-RU"/>
        </a:p>
      </c:txPr>
    </c:legend>
    <c:plotVisOnly val="1"/>
    <c:dispBlanksAs val="zero"/>
  </c:chart>
  <c:spPr>
    <a:scene3d>
      <a:camera prst="orthographicFront"/>
      <a:lightRig rig="threePt" dir="t"/>
    </a:scene3d>
    <a:sp3d prstMaterial="metal"/>
  </c:spPr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rotY val="10"/>
      <c:perspective val="30"/>
    </c:view3D>
    <c:plotArea>
      <c:layout>
        <c:manualLayout>
          <c:layoutTarget val="inner"/>
          <c:xMode val="edge"/>
          <c:yMode val="edge"/>
          <c:x val="2.1296296296296471E-4"/>
          <c:y val="0"/>
          <c:w val="0.66597024198957344"/>
          <c:h val="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2"/>
            </a:solidFill>
            <a:ln>
              <a:solidFill>
                <a:srgbClr val="99CC00"/>
              </a:solidFill>
            </a:ln>
          </c:spPr>
          <c:explosion val="7"/>
          <c:dPt>
            <c:idx val="0"/>
            <c:spPr>
              <a:solidFill>
                <a:schemeClr val="tx2">
                  <a:lumMod val="50000"/>
                </a:schemeClr>
              </a:solidFill>
              <a:ln>
                <a:solidFill>
                  <a:srgbClr val="99CC00"/>
                </a:solidFill>
              </a:ln>
            </c:spPr>
          </c:dPt>
          <c:dPt>
            <c:idx val="1"/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1550" baseline="0">
                      <a:latin typeface="Times New Roman" pitchFamily="18" charset="0"/>
                    </a:defRPr>
                  </a:pPr>
                  <a:endParaRPr lang="ru-RU"/>
                </a:p>
              </c:txPr>
              <c:dLblPos val="outEnd"/>
              <c:showPercent val="1"/>
            </c:dLbl>
            <c:dLbl>
              <c:idx val="1"/>
              <c:layout>
                <c:manualLayout>
                  <c:x val="-2.9398148148148149E-2"/>
                  <c:y val="5.0800000000000005E-2"/>
                </c:manualLayout>
              </c:layout>
              <c:tx>
                <c:rich>
                  <a:bodyPr/>
                  <a:lstStyle/>
                  <a:p>
                    <a:pPr>
                      <a:defRPr baseline="0"/>
                    </a:pPr>
                    <a:r>
                      <a:rPr lang="ru-RU" sz="1400" baseline="0" dirty="0" smtClean="0">
                        <a:latin typeface="Times New Roman" pitchFamily="18" charset="0"/>
                      </a:rPr>
                      <a:t>76,0 %</a:t>
                    </a:r>
                    <a:endParaRPr lang="en-US" sz="1400" baseline="0" dirty="0">
                      <a:latin typeface="Times New Roman" pitchFamily="18" charset="0"/>
                    </a:endParaRPr>
                  </a:p>
                </c:rich>
              </c:tx>
              <c:numFmt formatCode="#,##0.00" sourceLinked="0"/>
              <c:spPr/>
              <c:dLblPos val="bestFit"/>
              <c:showVal val="1"/>
              <c:showPercent val="1"/>
              <c:separator>
</c:separator>
            </c:dLbl>
            <c:txPr>
              <a:bodyPr/>
              <a:lstStyle/>
              <a:p>
                <a:pPr>
                  <a:defRPr sz="1550" baseline="0"/>
                </a:pPr>
                <a:endParaRPr lang="ru-RU"/>
              </a:p>
            </c:txPr>
            <c:dLblPos val="outEnd"/>
            <c:showVal val="1"/>
            <c:showPercent val="1"/>
            <c:showLeaderLines val="1"/>
          </c:dLbls>
          <c:cat>
            <c:strRef>
              <c:f>Лист1!$A$2:$A$3</c:f>
              <c:strCache>
                <c:ptCount val="2"/>
                <c:pt idx="0">
                  <c:v>не програмные расходы</c:v>
                </c:pt>
                <c:pt idx="1">
                  <c:v>программные расходы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4848.3</c:v>
                </c:pt>
                <c:pt idx="1">
                  <c:v>10186.700000000003</c:v>
                </c:pt>
              </c:numCache>
            </c:numRef>
          </c:val>
        </c:ser>
        <c:dLbls/>
      </c:pie3DChart>
      <c:spPr>
        <a:noFill/>
        <a:ln w="25400">
          <a:noFill/>
        </a:ln>
      </c:spPr>
    </c:plotArea>
    <c:legend>
      <c:legendPos val="r"/>
      <c:txPr>
        <a:bodyPr/>
        <a:lstStyle/>
        <a:p>
          <a:pPr>
            <a:defRPr sz="1400" baseline="0">
              <a:latin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F3E039-D011-42D8-873D-EAAC7179B727}" type="doc">
      <dgm:prSet loTypeId="urn:microsoft.com/office/officeart/2005/8/layout/cycle6" loCatId="relationship" qsTypeId="urn:microsoft.com/office/officeart/2005/8/quickstyle/simple1" qsCatId="simple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ABE64F27-F6A1-4343-87DF-D401F7D80053}" type="pres">
      <dgm:prSet presAssocID="{53F3E039-D011-42D8-873D-EAAC7179B727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BE9BB6BB-D07D-4AD3-BBB3-2E409C3EED2B}" type="presOf" srcId="{53F3E039-D011-42D8-873D-EAAC7179B727}" destId="{ABE64F27-F6A1-4343-87DF-D401F7D80053}" srcOrd="0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F242A09-09DB-4996-8A31-8548B08DCC28}" type="doc">
      <dgm:prSet loTypeId="urn:microsoft.com/office/officeart/2005/8/layout/process4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083D7C3-C787-44E8-9FDC-1BA7D4519568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b="1" dirty="0" smtClean="0">
              <a:solidFill>
                <a:schemeClr val="bg1">
                  <a:lumMod val="75000"/>
                  <a:lumOff val="25000"/>
                </a:schemeClr>
              </a:solidFill>
            </a:rPr>
            <a:t>БЮДЖЕТ –форма образования и расходования денежных средств, предназначенных для финансового обеспечения задач и функций местного самоуправления</a:t>
          </a:r>
          <a:endParaRPr lang="ru-RU" sz="1400" b="1" dirty="0">
            <a:solidFill>
              <a:schemeClr val="bg1">
                <a:lumMod val="75000"/>
                <a:lumOff val="25000"/>
              </a:schemeClr>
            </a:solidFill>
          </a:endParaRPr>
        </a:p>
      </dgm:t>
    </dgm:pt>
    <dgm:pt modelId="{C5574552-8C5C-4550-B499-48A866D6F27B}" type="parTrans" cxnId="{8BD10248-6802-4328-8ED5-D7EFC9943E0E}">
      <dgm:prSet/>
      <dgm:spPr/>
      <dgm:t>
        <a:bodyPr/>
        <a:lstStyle/>
        <a:p>
          <a:endParaRPr lang="ru-RU"/>
        </a:p>
      </dgm:t>
    </dgm:pt>
    <dgm:pt modelId="{0693C46D-EAB1-4D5A-99E8-96AB52BF7CFA}" type="sibTrans" cxnId="{8BD10248-6802-4328-8ED5-D7EFC9943E0E}">
      <dgm:prSet/>
      <dgm:spPr/>
      <dgm:t>
        <a:bodyPr/>
        <a:lstStyle/>
        <a:p>
          <a:endParaRPr lang="ru-RU"/>
        </a:p>
      </dgm:t>
    </dgm:pt>
    <dgm:pt modelId="{28DF8E71-96A8-4FE5-820C-61988003CA47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b="1" i="1" dirty="0" smtClean="0">
              <a:solidFill>
                <a:schemeClr val="bg1">
                  <a:lumMod val="75000"/>
                  <a:lumOff val="25000"/>
                </a:schemeClr>
              </a:solidFill>
            </a:rPr>
            <a:t>ДОХОДЫ это поступающие в бюджет денежные средства (налоги юридических и физических лиц, административные платежи и сборы, безвозмездные поступления)</a:t>
          </a:r>
          <a:endParaRPr lang="ru-RU" sz="1400" b="1" i="1" dirty="0">
            <a:solidFill>
              <a:schemeClr val="bg1">
                <a:lumMod val="75000"/>
                <a:lumOff val="25000"/>
              </a:schemeClr>
            </a:solidFill>
          </a:endParaRPr>
        </a:p>
      </dgm:t>
    </dgm:pt>
    <dgm:pt modelId="{3636E03E-5371-42CF-86A2-3D5BA704E236}" type="parTrans" cxnId="{982EA0A3-4C04-4D76-9CDD-1773ABB3BC6A}">
      <dgm:prSet/>
      <dgm:spPr/>
      <dgm:t>
        <a:bodyPr/>
        <a:lstStyle/>
        <a:p>
          <a:endParaRPr lang="ru-RU"/>
        </a:p>
      </dgm:t>
    </dgm:pt>
    <dgm:pt modelId="{8E4A21B8-20A4-4653-B732-6AF53C7C7F10}" type="sibTrans" cxnId="{982EA0A3-4C04-4D76-9CDD-1773ABB3BC6A}">
      <dgm:prSet/>
      <dgm:spPr/>
      <dgm:t>
        <a:bodyPr/>
        <a:lstStyle/>
        <a:p>
          <a:endParaRPr lang="ru-RU"/>
        </a:p>
      </dgm:t>
    </dgm:pt>
    <dgm:pt modelId="{AB5FC96D-1DE7-41C0-8B1B-98A71208AAEB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</a:t>
          </a:r>
          <a:r>
            <a:rPr lang="ru-RU" sz="1400" b="1" i="1" dirty="0" smtClean="0">
              <a:solidFill>
                <a:schemeClr val="bg1">
                  <a:lumMod val="75000"/>
                  <a:lumOff val="25000"/>
                </a:schemeClr>
              </a:solidFill>
            </a:rPr>
            <a:t>РАСХОДЫ это выплачиваемые из бюджета денежные средства (социальные выплаты населению, содержание муниципальных учреждений (образование, ЖКХ, культура и другие), капитальное строительство и другие</a:t>
          </a:r>
          <a:endParaRPr lang="ru-RU" sz="1400" b="1" i="1" dirty="0">
            <a:solidFill>
              <a:schemeClr val="bg1">
                <a:lumMod val="75000"/>
                <a:lumOff val="25000"/>
              </a:schemeClr>
            </a:solidFill>
          </a:endParaRPr>
        </a:p>
      </dgm:t>
    </dgm:pt>
    <dgm:pt modelId="{74F9B943-722B-4F23-AF28-1D677DD211B1}" type="parTrans" cxnId="{E8F0B004-2B5B-425D-9FD1-C51932B7B7B2}">
      <dgm:prSet/>
      <dgm:spPr/>
      <dgm:t>
        <a:bodyPr/>
        <a:lstStyle/>
        <a:p>
          <a:endParaRPr lang="ru-RU"/>
        </a:p>
      </dgm:t>
    </dgm:pt>
    <dgm:pt modelId="{3602548F-CE8D-4AFE-ACDA-C5F640D1E763}" type="sibTrans" cxnId="{E8F0B004-2B5B-425D-9FD1-C51932B7B7B2}">
      <dgm:prSet/>
      <dgm:spPr/>
      <dgm:t>
        <a:bodyPr/>
        <a:lstStyle/>
        <a:p>
          <a:endParaRPr lang="ru-RU"/>
        </a:p>
      </dgm:t>
    </dgm:pt>
    <dgm:pt modelId="{E4834D9C-4242-4D69-9FD3-98315855B594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400" b="1" i="1" dirty="0" smtClean="0">
              <a:solidFill>
                <a:schemeClr val="bg1">
                  <a:lumMod val="75000"/>
                  <a:lumOff val="25000"/>
                </a:schemeClr>
              </a:solidFill>
            </a:rPr>
            <a:t>ПРОФИЦИТ - превышение доходов над расходами образует положительный остаток бюджета</a:t>
          </a:r>
          <a:endParaRPr lang="ru-RU" sz="1400" b="1" i="1" dirty="0">
            <a:solidFill>
              <a:schemeClr val="bg1">
                <a:lumMod val="75000"/>
                <a:lumOff val="25000"/>
              </a:schemeClr>
            </a:solidFill>
          </a:endParaRPr>
        </a:p>
      </dgm:t>
    </dgm:pt>
    <dgm:pt modelId="{D45CCCDB-213E-4930-A493-57FD39F19BED}" type="parTrans" cxnId="{BAA397AC-A7C2-4047-8D28-B63F44D72BD1}">
      <dgm:prSet/>
      <dgm:spPr/>
      <dgm:t>
        <a:bodyPr/>
        <a:lstStyle/>
        <a:p>
          <a:endParaRPr lang="ru-RU"/>
        </a:p>
      </dgm:t>
    </dgm:pt>
    <dgm:pt modelId="{17B3D8AC-FAB9-4C8A-8CDB-EFB08C360D27}" type="sibTrans" cxnId="{BAA397AC-A7C2-4047-8D28-B63F44D72BD1}">
      <dgm:prSet/>
      <dgm:spPr/>
      <dgm:t>
        <a:bodyPr/>
        <a:lstStyle/>
        <a:p>
          <a:endParaRPr lang="ru-RU"/>
        </a:p>
      </dgm:t>
    </dgm:pt>
    <dgm:pt modelId="{5DCE67A6-CF72-4606-B8CA-80BB0A90AEA3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b="1" i="1" dirty="0" smtClean="0">
              <a:solidFill>
                <a:schemeClr val="bg1">
                  <a:lumMod val="75000"/>
                  <a:lumOff val="25000"/>
                </a:schemeClr>
              </a:solidFill>
            </a:rPr>
            <a:t>если расходная часть превышает доходную, то бюджет формируется с ДЕФИЦИТОМ</a:t>
          </a:r>
          <a:endParaRPr lang="ru-RU" sz="1400" b="1" i="1" dirty="0">
            <a:solidFill>
              <a:schemeClr val="bg1">
                <a:lumMod val="75000"/>
                <a:lumOff val="25000"/>
              </a:schemeClr>
            </a:solidFill>
          </a:endParaRPr>
        </a:p>
      </dgm:t>
    </dgm:pt>
    <dgm:pt modelId="{B657FC4F-30B6-41B5-AABC-A242AB72405A}" type="parTrans" cxnId="{1898DCA1-15BF-434A-87C1-223DA353EDDB}">
      <dgm:prSet/>
      <dgm:spPr/>
      <dgm:t>
        <a:bodyPr/>
        <a:lstStyle/>
        <a:p>
          <a:endParaRPr lang="ru-RU"/>
        </a:p>
      </dgm:t>
    </dgm:pt>
    <dgm:pt modelId="{1E28FCC0-B431-4CD4-99C1-920A592B0A44}" type="sibTrans" cxnId="{1898DCA1-15BF-434A-87C1-223DA353EDDB}">
      <dgm:prSet/>
      <dgm:spPr/>
      <dgm:t>
        <a:bodyPr/>
        <a:lstStyle/>
        <a:p>
          <a:endParaRPr lang="ru-RU"/>
        </a:p>
      </dgm:t>
    </dgm:pt>
    <dgm:pt modelId="{36BF3C50-A65C-4C36-9774-585DB472FEFA}">
      <dgm:prSet phldrT="[Текст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ru-RU" sz="1400" b="1" i="1" dirty="0" smtClean="0">
              <a:solidFill>
                <a:schemeClr val="bg1">
                  <a:lumMod val="75000"/>
                  <a:lumOff val="25000"/>
                </a:schemeClr>
              </a:solidFill>
            </a:rPr>
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</a:r>
          <a:endParaRPr lang="ru-RU" sz="1400" b="1" i="1" dirty="0">
            <a:solidFill>
              <a:schemeClr val="bg1">
                <a:lumMod val="75000"/>
                <a:lumOff val="25000"/>
              </a:schemeClr>
            </a:solidFill>
          </a:endParaRPr>
        </a:p>
      </dgm:t>
    </dgm:pt>
    <dgm:pt modelId="{3A3200DA-EB67-4F37-8FD6-447219B4AE59}" type="parTrans" cxnId="{B5551ECE-FBCC-463B-804B-02179C5363E3}">
      <dgm:prSet/>
      <dgm:spPr/>
      <dgm:t>
        <a:bodyPr/>
        <a:lstStyle/>
        <a:p>
          <a:endParaRPr lang="ru-RU"/>
        </a:p>
      </dgm:t>
    </dgm:pt>
    <dgm:pt modelId="{A2ADEF77-349B-437A-986F-8BC74B87B1EF}" type="sibTrans" cxnId="{B5551ECE-FBCC-463B-804B-02179C5363E3}">
      <dgm:prSet/>
      <dgm:spPr/>
      <dgm:t>
        <a:bodyPr/>
        <a:lstStyle/>
        <a:p>
          <a:endParaRPr lang="ru-RU"/>
        </a:p>
      </dgm:t>
    </dgm:pt>
    <dgm:pt modelId="{762A48AD-C101-4DEE-98CF-BA1215717A95}" type="pres">
      <dgm:prSet presAssocID="{BF242A09-09DB-4996-8A31-8548B08DCC28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2938B16-C555-4ED6-8B94-716EDB434535}" type="pres">
      <dgm:prSet presAssocID="{36BF3C50-A65C-4C36-9774-585DB472FEFA}" presName="boxAndChildren" presStyleCnt="0"/>
      <dgm:spPr/>
    </dgm:pt>
    <dgm:pt modelId="{2BD81084-7131-415C-967A-BA532EA7F08B}" type="pres">
      <dgm:prSet presAssocID="{36BF3C50-A65C-4C36-9774-585DB472FEFA}" presName="parentTextBox" presStyleLbl="node1" presStyleIdx="0" presStyleCnt="6" custScaleY="137309"/>
      <dgm:spPr/>
      <dgm:t>
        <a:bodyPr/>
        <a:lstStyle/>
        <a:p>
          <a:endParaRPr lang="ru-RU"/>
        </a:p>
      </dgm:t>
    </dgm:pt>
    <dgm:pt modelId="{B4EE1F18-2144-473C-BF3F-79DBA036C331}" type="pres">
      <dgm:prSet presAssocID="{1E28FCC0-B431-4CD4-99C1-920A592B0A44}" presName="sp" presStyleCnt="0"/>
      <dgm:spPr/>
    </dgm:pt>
    <dgm:pt modelId="{9F6772E1-1EF3-4BF8-ADE7-24A27ECC61A8}" type="pres">
      <dgm:prSet presAssocID="{5DCE67A6-CF72-4606-B8CA-80BB0A90AEA3}" presName="arrowAndChildren" presStyleCnt="0"/>
      <dgm:spPr/>
    </dgm:pt>
    <dgm:pt modelId="{A7A86857-C73A-420D-962C-A95115C6B018}" type="pres">
      <dgm:prSet presAssocID="{5DCE67A6-CF72-4606-B8CA-80BB0A90AEA3}" presName="parentTextArrow" presStyleLbl="node1" presStyleIdx="1" presStyleCnt="6" custLinFactNeighborY="-3330"/>
      <dgm:spPr/>
      <dgm:t>
        <a:bodyPr/>
        <a:lstStyle/>
        <a:p>
          <a:endParaRPr lang="ru-RU"/>
        </a:p>
      </dgm:t>
    </dgm:pt>
    <dgm:pt modelId="{24EB2F80-851D-468D-8F50-C436F6FB9E89}" type="pres">
      <dgm:prSet presAssocID="{17B3D8AC-FAB9-4C8A-8CDB-EFB08C360D27}" presName="sp" presStyleCnt="0"/>
      <dgm:spPr/>
    </dgm:pt>
    <dgm:pt modelId="{E4752DDA-6694-4F86-A047-349F132464F0}" type="pres">
      <dgm:prSet presAssocID="{E4834D9C-4242-4D69-9FD3-98315855B594}" presName="arrowAndChildren" presStyleCnt="0"/>
      <dgm:spPr/>
    </dgm:pt>
    <dgm:pt modelId="{83C373E4-79D3-420B-9926-85C8B753D5E9}" type="pres">
      <dgm:prSet presAssocID="{E4834D9C-4242-4D69-9FD3-98315855B594}" presName="parentTextArrow" presStyleLbl="node1" presStyleIdx="2" presStyleCnt="6"/>
      <dgm:spPr/>
      <dgm:t>
        <a:bodyPr/>
        <a:lstStyle/>
        <a:p>
          <a:endParaRPr lang="ru-RU"/>
        </a:p>
      </dgm:t>
    </dgm:pt>
    <dgm:pt modelId="{FCE4CF19-B8EF-415F-945D-90E58684CBDA}" type="pres">
      <dgm:prSet presAssocID="{3602548F-CE8D-4AFE-ACDA-C5F640D1E763}" presName="sp" presStyleCnt="0"/>
      <dgm:spPr/>
    </dgm:pt>
    <dgm:pt modelId="{86E0A9A3-E25E-46F6-B635-F1AA6F42D462}" type="pres">
      <dgm:prSet presAssocID="{AB5FC96D-1DE7-41C0-8B1B-98A71208AAEB}" presName="arrowAndChildren" presStyleCnt="0"/>
      <dgm:spPr/>
    </dgm:pt>
    <dgm:pt modelId="{976A5CF7-D952-4F72-ACDB-45431CFE73D9}" type="pres">
      <dgm:prSet presAssocID="{AB5FC96D-1DE7-41C0-8B1B-98A71208AAEB}" presName="parentTextArrow" presStyleLbl="node1" presStyleIdx="3" presStyleCnt="6" custScaleY="166321" custLinFactNeighborX="971" custLinFactNeighborY="1807"/>
      <dgm:spPr/>
      <dgm:t>
        <a:bodyPr/>
        <a:lstStyle/>
        <a:p>
          <a:endParaRPr lang="ru-RU"/>
        </a:p>
      </dgm:t>
    </dgm:pt>
    <dgm:pt modelId="{256813EE-9B3D-4EB6-96E1-E80C12A6F757}" type="pres">
      <dgm:prSet presAssocID="{8E4A21B8-20A4-4653-B732-6AF53C7C7F10}" presName="sp" presStyleCnt="0"/>
      <dgm:spPr/>
    </dgm:pt>
    <dgm:pt modelId="{72E6ED21-26A9-4836-B751-781C4332ADBE}" type="pres">
      <dgm:prSet presAssocID="{28DF8E71-96A8-4FE5-820C-61988003CA47}" presName="arrowAndChildren" presStyleCnt="0"/>
      <dgm:spPr/>
    </dgm:pt>
    <dgm:pt modelId="{CDB81E24-4057-4C2F-B035-C0B20D8D5BA0}" type="pres">
      <dgm:prSet presAssocID="{28DF8E71-96A8-4FE5-820C-61988003CA47}" presName="parentTextArrow" presStyleLbl="node1" presStyleIdx="4" presStyleCnt="6" custScaleY="119211"/>
      <dgm:spPr/>
      <dgm:t>
        <a:bodyPr/>
        <a:lstStyle/>
        <a:p>
          <a:endParaRPr lang="ru-RU"/>
        </a:p>
      </dgm:t>
    </dgm:pt>
    <dgm:pt modelId="{C0FA90EE-3818-43A6-8B4F-B04F10462F29}" type="pres">
      <dgm:prSet presAssocID="{0693C46D-EAB1-4D5A-99E8-96AB52BF7CFA}" presName="sp" presStyleCnt="0"/>
      <dgm:spPr/>
    </dgm:pt>
    <dgm:pt modelId="{D8035870-3B0D-457D-894C-AF87F937865F}" type="pres">
      <dgm:prSet presAssocID="{3083D7C3-C787-44E8-9FDC-1BA7D4519568}" presName="arrowAndChildren" presStyleCnt="0"/>
      <dgm:spPr/>
    </dgm:pt>
    <dgm:pt modelId="{B1F02FEE-905D-490D-A56D-CF5C2B559DC0}" type="pres">
      <dgm:prSet presAssocID="{3083D7C3-C787-44E8-9FDC-1BA7D4519568}" presName="parentTextArrow" presStyleLbl="node1" presStyleIdx="5" presStyleCnt="6" custScaleY="146432"/>
      <dgm:spPr/>
      <dgm:t>
        <a:bodyPr/>
        <a:lstStyle/>
        <a:p>
          <a:endParaRPr lang="ru-RU"/>
        </a:p>
      </dgm:t>
    </dgm:pt>
  </dgm:ptLst>
  <dgm:cxnLst>
    <dgm:cxn modelId="{190680DE-5612-4935-A9E4-3998724C0869}" type="presOf" srcId="{36BF3C50-A65C-4C36-9774-585DB472FEFA}" destId="{2BD81084-7131-415C-967A-BA532EA7F08B}" srcOrd="0" destOrd="0" presId="urn:microsoft.com/office/officeart/2005/8/layout/process4"/>
    <dgm:cxn modelId="{24ED937F-0853-43EE-934A-F274F1EF36DD}" type="presOf" srcId="{5DCE67A6-CF72-4606-B8CA-80BB0A90AEA3}" destId="{A7A86857-C73A-420D-962C-A95115C6B018}" srcOrd="0" destOrd="0" presId="urn:microsoft.com/office/officeart/2005/8/layout/process4"/>
    <dgm:cxn modelId="{BAA397AC-A7C2-4047-8D28-B63F44D72BD1}" srcId="{BF242A09-09DB-4996-8A31-8548B08DCC28}" destId="{E4834D9C-4242-4D69-9FD3-98315855B594}" srcOrd="3" destOrd="0" parTransId="{D45CCCDB-213E-4930-A493-57FD39F19BED}" sibTransId="{17B3D8AC-FAB9-4C8A-8CDB-EFB08C360D27}"/>
    <dgm:cxn modelId="{1F7C160C-6340-4247-B8BC-E6AD0C639865}" type="presOf" srcId="{28DF8E71-96A8-4FE5-820C-61988003CA47}" destId="{CDB81E24-4057-4C2F-B035-C0B20D8D5BA0}" srcOrd="0" destOrd="0" presId="urn:microsoft.com/office/officeart/2005/8/layout/process4"/>
    <dgm:cxn modelId="{8BD10248-6802-4328-8ED5-D7EFC9943E0E}" srcId="{BF242A09-09DB-4996-8A31-8548B08DCC28}" destId="{3083D7C3-C787-44E8-9FDC-1BA7D4519568}" srcOrd="0" destOrd="0" parTransId="{C5574552-8C5C-4550-B499-48A866D6F27B}" sibTransId="{0693C46D-EAB1-4D5A-99E8-96AB52BF7CFA}"/>
    <dgm:cxn modelId="{B5551ECE-FBCC-463B-804B-02179C5363E3}" srcId="{BF242A09-09DB-4996-8A31-8548B08DCC28}" destId="{36BF3C50-A65C-4C36-9774-585DB472FEFA}" srcOrd="5" destOrd="0" parTransId="{3A3200DA-EB67-4F37-8FD6-447219B4AE59}" sibTransId="{A2ADEF77-349B-437A-986F-8BC74B87B1EF}"/>
    <dgm:cxn modelId="{982EA0A3-4C04-4D76-9CDD-1773ABB3BC6A}" srcId="{BF242A09-09DB-4996-8A31-8548B08DCC28}" destId="{28DF8E71-96A8-4FE5-820C-61988003CA47}" srcOrd="1" destOrd="0" parTransId="{3636E03E-5371-42CF-86A2-3D5BA704E236}" sibTransId="{8E4A21B8-20A4-4653-B732-6AF53C7C7F10}"/>
    <dgm:cxn modelId="{E3698C73-0C00-44EA-B867-A88942AB7CB3}" type="presOf" srcId="{E4834D9C-4242-4D69-9FD3-98315855B594}" destId="{83C373E4-79D3-420B-9926-85C8B753D5E9}" srcOrd="0" destOrd="0" presId="urn:microsoft.com/office/officeart/2005/8/layout/process4"/>
    <dgm:cxn modelId="{1898DCA1-15BF-434A-87C1-223DA353EDDB}" srcId="{BF242A09-09DB-4996-8A31-8548B08DCC28}" destId="{5DCE67A6-CF72-4606-B8CA-80BB0A90AEA3}" srcOrd="4" destOrd="0" parTransId="{B657FC4F-30B6-41B5-AABC-A242AB72405A}" sibTransId="{1E28FCC0-B431-4CD4-99C1-920A592B0A44}"/>
    <dgm:cxn modelId="{664FEC6C-4753-4BA7-A553-8C33ADDD3387}" type="presOf" srcId="{3083D7C3-C787-44E8-9FDC-1BA7D4519568}" destId="{B1F02FEE-905D-490D-A56D-CF5C2B559DC0}" srcOrd="0" destOrd="0" presId="urn:microsoft.com/office/officeart/2005/8/layout/process4"/>
    <dgm:cxn modelId="{89A37464-1342-4B48-BEB7-B4A636F40872}" type="presOf" srcId="{BF242A09-09DB-4996-8A31-8548B08DCC28}" destId="{762A48AD-C101-4DEE-98CF-BA1215717A95}" srcOrd="0" destOrd="0" presId="urn:microsoft.com/office/officeart/2005/8/layout/process4"/>
    <dgm:cxn modelId="{46A43993-3ECC-49FB-9AA4-F9069634E410}" type="presOf" srcId="{AB5FC96D-1DE7-41C0-8B1B-98A71208AAEB}" destId="{976A5CF7-D952-4F72-ACDB-45431CFE73D9}" srcOrd="0" destOrd="0" presId="urn:microsoft.com/office/officeart/2005/8/layout/process4"/>
    <dgm:cxn modelId="{E8F0B004-2B5B-425D-9FD1-C51932B7B7B2}" srcId="{BF242A09-09DB-4996-8A31-8548B08DCC28}" destId="{AB5FC96D-1DE7-41C0-8B1B-98A71208AAEB}" srcOrd="2" destOrd="0" parTransId="{74F9B943-722B-4F23-AF28-1D677DD211B1}" sibTransId="{3602548F-CE8D-4AFE-ACDA-C5F640D1E763}"/>
    <dgm:cxn modelId="{BE428C96-13D8-42F7-98F1-38D6A12EA837}" type="presParOf" srcId="{762A48AD-C101-4DEE-98CF-BA1215717A95}" destId="{92938B16-C555-4ED6-8B94-716EDB434535}" srcOrd="0" destOrd="0" presId="urn:microsoft.com/office/officeart/2005/8/layout/process4"/>
    <dgm:cxn modelId="{22005D2A-1FBB-44D9-920B-FBBE1614FA26}" type="presParOf" srcId="{92938B16-C555-4ED6-8B94-716EDB434535}" destId="{2BD81084-7131-415C-967A-BA532EA7F08B}" srcOrd="0" destOrd="0" presId="urn:microsoft.com/office/officeart/2005/8/layout/process4"/>
    <dgm:cxn modelId="{4B1697F5-8D4F-4812-9BD2-86FC7BDAA943}" type="presParOf" srcId="{762A48AD-C101-4DEE-98CF-BA1215717A95}" destId="{B4EE1F18-2144-473C-BF3F-79DBA036C331}" srcOrd="1" destOrd="0" presId="urn:microsoft.com/office/officeart/2005/8/layout/process4"/>
    <dgm:cxn modelId="{3EB1011D-E8BF-431F-905A-4CC66EA896CB}" type="presParOf" srcId="{762A48AD-C101-4DEE-98CF-BA1215717A95}" destId="{9F6772E1-1EF3-4BF8-ADE7-24A27ECC61A8}" srcOrd="2" destOrd="0" presId="urn:microsoft.com/office/officeart/2005/8/layout/process4"/>
    <dgm:cxn modelId="{E44972E1-6753-429E-AA0B-290466A2573D}" type="presParOf" srcId="{9F6772E1-1EF3-4BF8-ADE7-24A27ECC61A8}" destId="{A7A86857-C73A-420D-962C-A95115C6B018}" srcOrd="0" destOrd="0" presId="urn:microsoft.com/office/officeart/2005/8/layout/process4"/>
    <dgm:cxn modelId="{A96041AA-7FCC-455C-9CF3-9B0784BC1327}" type="presParOf" srcId="{762A48AD-C101-4DEE-98CF-BA1215717A95}" destId="{24EB2F80-851D-468D-8F50-C436F6FB9E89}" srcOrd="3" destOrd="0" presId="urn:microsoft.com/office/officeart/2005/8/layout/process4"/>
    <dgm:cxn modelId="{F3E992EC-A2A2-485A-A913-85C82BFF79CE}" type="presParOf" srcId="{762A48AD-C101-4DEE-98CF-BA1215717A95}" destId="{E4752DDA-6694-4F86-A047-349F132464F0}" srcOrd="4" destOrd="0" presId="urn:microsoft.com/office/officeart/2005/8/layout/process4"/>
    <dgm:cxn modelId="{554E8992-23AF-47FC-8019-7CFA7D69F604}" type="presParOf" srcId="{E4752DDA-6694-4F86-A047-349F132464F0}" destId="{83C373E4-79D3-420B-9926-85C8B753D5E9}" srcOrd="0" destOrd="0" presId="urn:microsoft.com/office/officeart/2005/8/layout/process4"/>
    <dgm:cxn modelId="{0F2FC01D-CA87-4A7F-99F7-A7B978FBA200}" type="presParOf" srcId="{762A48AD-C101-4DEE-98CF-BA1215717A95}" destId="{FCE4CF19-B8EF-415F-945D-90E58684CBDA}" srcOrd="5" destOrd="0" presId="urn:microsoft.com/office/officeart/2005/8/layout/process4"/>
    <dgm:cxn modelId="{BE55EAD3-7F55-40F2-BBE5-732B2CBFAF97}" type="presParOf" srcId="{762A48AD-C101-4DEE-98CF-BA1215717A95}" destId="{86E0A9A3-E25E-46F6-B635-F1AA6F42D462}" srcOrd="6" destOrd="0" presId="urn:microsoft.com/office/officeart/2005/8/layout/process4"/>
    <dgm:cxn modelId="{BD995533-462F-4643-8FE7-69981BE7A299}" type="presParOf" srcId="{86E0A9A3-E25E-46F6-B635-F1AA6F42D462}" destId="{976A5CF7-D952-4F72-ACDB-45431CFE73D9}" srcOrd="0" destOrd="0" presId="urn:microsoft.com/office/officeart/2005/8/layout/process4"/>
    <dgm:cxn modelId="{09F0A171-414B-4B66-8BED-C25A80B8C2B8}" type="presParOf" srcId="{762A48AD-C101-4DEE-98CF-BA1215717A95}" destId="{256813EE-9B3D-4EB6-96E1-E80C12A6F757}" srcOrd="7" destOrd="0" presId="urn:microsoft.com/office/officeart/2005/8/layout/process4"/>
    <dgm:cxn modelId="{B77CD81A-8B57-4825-AB44-F6B6A2C8AF19}" type="presParOf" srcId="{762A48AD-C101-4DEE-98CF-BA1215717A95}" destId="{72E6ED21-26A9-4836-B751-781C4332ADBE}" srcOrd="8" destOrd="0" presId="urn:microsoft.com/office/officeart/2005/8/layout/process4"/>
    <dgm:cxn modelId="{F1984D9A-8890-40E4-8714-4EB8D15E7BC0}" type="presParOf" srcId="{72E6ED21-26A9-4836-B751-781C4332ADBE}" destId="{CDB81E24-4057-4C2F-B035-C0B20D8D5BA0}" srcOrd="0" destOrd="0" presId="urn:microsoft.com/office/officeart/2005/8/layout/process4"/>
    <dgm:cxn modelId="{D9478CEC-D4A1-47D9-A57A-06A3631CB3CD}" type="presParOf" srcId="{762A48AD-C101-4DEE-98CF-BA1215717A95}" destId="{C0FA90EE-3818-43A6-8B4F-B04F10462F29}" srcOrd="9" destOrd="0" presId="urn:microsoft.com/office/officeart/2005/8/layout/process4"/>
    <dgm:cxn modelId="{19F80AC5-DE17-493A-8ED3-02B0DE4B9874}" type="presParOf" srcId="{762A48AD-C101-4DEE-98CF-BA1215717A95}" destId="{D8035870-3B0D-457D-894C-AF87F937865F}" srcOrd="10" destOrd="0" presId="urn:microsoft.com/office/officeart/2005/8/layout/process4"/>
    <dgm:cxn modelId="{FA3645CD-E942-4307-B7E7-7BD74BA8BAAB}" type="presParOf" srcId="{D8035870-3B0D-457D-894C-AF87F937865F}" destId="{B1F02FEE-905D-490D-A56D-CF5C2B559DC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551FE4E-1C93-4E13-AB0A-EC1C0ADAD0D6}" type="doc">
      <dgm:prSet loTypeId="urn:microsoft.com/office/officeart/2005/8/layout/vList2" loCatId="list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C1C283-495D-4AB5-BF01-679B933F9101}">
      <dgm:prSet/>
      <dgm:spPr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gm:t>
    </dgm:pt>
    <dgm:pt modelId="{1FF1312B-B22F-4533-B2B8-BBE63016FC2D}" type="parTrans" cxnId="{8258572F-156C-44F4-99FE-DF8CE685077E}">
      <dgm:prSet/>
      <dgm:spPr/>
      <dgm:t>
        <a:bodyPr/>
        <a:lstStyle/>
        <a:p>
          <a:endParaRPr lang="ru-RU"/>
        </a:p>
      </dgm:t>
    </dgm:pt>
    <dgm:pt modelId="{209C448C-0F50-47E3-BF8B-F27096728DAC}" type="sibTrans" cxnId="{8258572F-156C-44F4-99FE-DF8CE685077E}">
      <dgm:prSet/>
      <dgm:spPr/>
      <dgm:t>
        <a:bodyPr/>
        <a:lstStyle/>
        <a:p>
          <a:endParaRPr lang="ru-RU"/>
        </a:p>
      </dgm:t>
    </dgm:pt>
    <dgm:pt modelId="{09FD6A00-ECA9-48BA-A4DD-6D4505350AC3}" type="pres">
      <dgm:prSet presAssocID="{D551FE4E-1C93-4E13-AB0A-EC1C0ADAD0D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04E3978-C4C0-4D8A-A58B-A9F68080032D}" type="pres">
      <dgm:prSet presAssocID="{EEC1C283-495D-4AB5-BF01-679B933F9101}" presName="parentText" presStyleLbl="node1" presStyleIdx="0" presStyleCnt="1" custLinFactNeighborX="-2632" custLinFactNeighborY="-26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5CE95A-283C-4416-9930-F6262C2DA5F0}" type="presOf" srcId="{D551FE4E-1C93-4E13-AB0A-EC1C0ADAD0D6}" destId="{09FD6A00-ECA9-48BA-A4DD-6D4505350AC3}" srcOrd="0" destOrd="0" presId="urn:microsoft.com/office/officeart/2005/8/layout/vList2"/>
    <dgm:cxn modelId="{8258572F-156C-44F4-99FE-DF8CE685077E}" srcId="{D551FE4E-1C93-4E13-AB0A-EC1C0ADAD0D6}" destId="{EEC1C283-495D-4AB5-BF01-679B933F9101}" srcOrd="0" destOrd="0" parTransId="{1FF1312B-B22F-4533-B2B8-BBE63016FC2D}" sibTransId="{209C448C-0F50-47E3-BF8B-F27096728DAC}"/>
    <dgm:cxn modelId="{F91B8C4E-F54C-4380-A874-DEDC9232E162}" type="presOf" srcId="{EEC1C283-495D-4AB5-BF01-679B933F9101}" destId="{504E3978-C4C0-4D8A-A58B-A9F68080032D}" srcOrd="0" destOrd="0" presId="urn:microsoft.com/office/officeart/2005/8/layout/vList2"/>
    <dgm:cxn modelId="{45FFE53C-1FFB-4A19-BF57-8EEAB4427C36}" type="presParOf" srcId="{09FD6A00-ECA9-48BA-A4DD-6D4505350AC3}" destId="{504E3978-C4C0-4D8A-A58B-A9F68080032D}" srcOrd="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BD81084-7131-415C-967A-BA532EA7F08B}">
      <dsp:nvSpPr>
        <dsp:cNvPr id="0" name=""/>
        <dsp:cNvSpPr/>
      </dsp:nvSpPr>
      <dsp:spPr>
        <a:xfrm>
          <a:off x="0" y="4600068"/>
          <a:ext cx="7632848" cy="654638"/>
        </a:xfrm>
        <a:prstGeom prst="rec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bg1">
                  <a:lumMod val="75000"/>
                  <a:lumOff val="25000"/>
                </a:schemeClr>
              </a:solidFill>
            </a:rPr>
            <a:t>Сбалансированность бюджета по доходам и расходам – основополагающее требование, предъявляемое к органам, составляющим и утверждающим бюджет</a:t>
          </a:r>
          <a:endParaRPr lang="ru-RU" sz="1400" b="1" i="1" kern="1200" dirty="0">
            <a:solidFill>
              <a:schemeClr val="bg1">
                <a:lumMod val="75000"/>
                <a:lumOff val="25000"/>
              </a:schemeClr>
            </a:solidFill>
          </a:endParaRPr>
        </a:p>
      </dsp:txBody>
      <dsp:txXfrm>
        <a:off x="0" y="4600068"/>
        <a:ext cx="7632848" cy="654638"/>
      </dsp:txXfrm>
    </dsp:sp>
    <dsp:sp modelId="{A7A86857-C73A-420D-962C-A95115C6B018}">
      <dsp:nvSpPr>
        <dsp:cNvPr id="0" name=""/>
        <dsp:cNvSpPr/>
      </dsp:nvSpPr>
      <dsp:spPr>
        <a:xfrm rot="10800000">
          <a:off x="0" y="3849540"/>
          <a:ext cx="7632848" cy="733261"/>
        </a:xfrm>
        <a:prstGeom prst="upArrowCallou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bg1">
                  <a:lumMod val="75000"/>
                  <a:lumOff val="25000"/>
                </a:schemeClr>
              </a:solidFill>
            </a:rPr>
            <a:t>если расходная часть превышает доходную, то бюджет формируется с ДЕФИЦИТОМ</a:t>
          </a:r>
          <a:endParaRPr lang="ru-RU" sz="1400" b="1" i="1" kern="1200" dirty="0">
            <a:solidFill>
              <a:schemeClr val="bg1">
                <a:lumMod val="75000"/>
                <a:lumOff val="25000"/>
              </a:schemeClr>
            </a:solidFill>
          </a:endParaRPr>
        </a:p>
      </dsp:txBody>
      <dsp:txXfrm rot="10800000">
        <a:off x="0" y="3849540"/>
        <a:ext cx="7632848" cy="476451"/>
      </dsp:txXfrm>
    </dsp:sp>
    <dsp:sp modelId="{83C373E4-79D3-420B-9926-85C8B753D5E9}">
      <dsp:nvSpPr>
        <dsp:cNvPr id="0" name=""/>
        <dsp:cNvSpPr/>
      </dsp:nvSpPr>
      <dsp:spPr>
        <a:xfrm rot="10800000">
          <a:off x="0" y="3147848"/>
          <a:ext cx="7632848" cy="733261"/>
        </a:xfrm>
        <a:prstGeom prst="upArrowCallou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 </a:t>
          </a:r>
          <a:r>
            <a:rPr lang="ru-RU" sz="1400" b="1" i="1" kern="1200" dirty="0" smtClean="0">
              <a:solidFill>
                <a:schemeClr val="bg1">
                  <a:lumMod val="75000"/>
                  <a:lumOff val="25000"/>
                </a:schemeClr>
              </a:solidFill>
            </a:rPr>
            <a:t>ПРОФИЦИТ - превышение доходов над расходами образует положительный остаток бюджета</a:t>
          </a:r>
          <a:endParaRPr lang="ru-RU" sz="1400" b="1" i="1" kern="1200" dirty="0">
            <a:solidFill>
              <a:schemeClr val="bg1">
                <a:lumMod val="75000"/>
                <a:lumOff val="25000"/>
              </a:schemeClr>
            </a:solidFill>
          </a:endParaRPr>
        </a:p>
      </dsp:txBody>
      <dsp:txXfrm rot="10800000">
        <a:off x="0" y="3147848"/>
        <a:ext cx="7632848" cy="476451"/>
      </dsp:txXfrm>
    </dsp:sp>
    <dsp:sp modelId="{976A5CF7-D952-4F72-ACDB-45431CFE73D9}">
      <dsp:nvSpPr>
        <dsp:cNvPr id="0" name=""/>
        <dsp:cNvSpPr/>
      </dsp:nvSpPr>
      <dsp:spPr>
        <a:xfrm rot="10800000">
          <a:off x="0" y="1948682"/>
          <a:ext cx="7632848" cy="1219567"/>
        </a:xfrm>
        <a:prstGeom prst="upArrowCallou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</a:t>
          </a:r>
          <a:r>
            <a:rPr lang="ru-RU" sz="1400" b="1" i="1" kern="1200" dirty="0" smtClean="0">
              <a:solidFill>
                <a:schemeClr val="bg1">
                  <a:lumMod val="75000"/>
                  <a:lumOff val="25000"/>
                </a:schemeClr>
              </a:solidFill>
            </a:rPr>
            <a:t>РАСХОДЫ это выплачиваемые из бюджета денежные средства (социальные выплаты населению, содержание муниципальных учреждений (образование, ЖКХ, культура и другие), капитальное строительство и другие</a:t>
          </a:r>
          <a:endParaRPr lang="ru-RU" sz="1400" b="1" i="1" kern="1200" dirty="0">
            <a:solidFill>
              <a:schemeClr val="bg1">
                <a:lumMod val="75000"/>
                <a:lumOff val="25000"/>
              </a:schemeClr>
            </a:solidFill>
          </a:endParaRPr>
        </a:p>
      </dsp:txBody>
      <dsp:txXfrm rot="10800000">
        <a:off x="0" y="1948682"/>
        <a:ext cx="7632848" cy="792438"/>
      </dsp:txXfrm>
    </dsp:sp>
    <dsp:sp modelId="{CDB81E24-4057-4C2F-B035-C0B20D8D5BA0}">
      <dsp:nvSpPr>
        <dsp:cNvPr id="0" name=""/>
        <dsp:cNvSpPr/>
      </dsp:nvSpPr>
      <dsp:spPr>
        <a:xfrm rot="10800000">
          <a:off x="0" y="1068455"/>
          <a:ext cx="7632848" cy="874128"/>
        </a:xfrm>
        <a:prstGeom prst="upArrowCallou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i="1" kern="1200" dirty="0" smtClean="0">
              <a:solidFill>
                <a:schemeClr val="bg1">
                  <a:lumMod val="75000"/>
                  <a:lumOff val="25000"/>
                </a:schemeClr>
              </a:solidFill>
            </a:rPr>
            <a:t>ДОХОДЫ это поступающие в бюджет денежные средства (налоги юридических и физических лиц, административные платежи и сборы, безвозмездные поступления)</a:t>
          </a:r>
          <a:endParaRPr lang="ru-RU" sz="1400" b="1" i="1" kern="1200" dirty="0">
            <a:solidFill>
              <a:schemeClr val="bg1">
                <a:lumMod val="75000"/>
                <a:lumOff val="25000"/>
              </a:schemeClr>
            </a:solidFill>
          </a:endParaRPr>
        </a:p>
      </dsp:txBody>
      <dsp:txXfrm rot="10800000">
        <a:off x="0" y="1068455"/>
        <a:ext cx="7632848" cy="567982"/>
      </dsp:txXfrm>
    </dsp:sp>
    <dsp:sp modelId="{B1F02FEE-905D-490D-A56D-CF5C2B559DC0}">
      <dsp:nvSpPr>
        <dsp:cNvPr id="0" name=""/>
        <dsp:cNvSpPr/>
      </dsp:nvSpPr>
      <dsp:spPr>
        <a:xfrm rot="10800000">
          <a:off x="0" y="1877"/>
          <a:ext cx="7632848" cy="1073729"/>
        </a:xfrm>
        <a:prstGeom prst="upArrowCallout">
          <a:avLst/>
        </a:prstGeom>
        <a:solidFill>
          <a:schemeClr val="accent4">
            <a:lumMod val="40000"/>
            <a:lumOff val="6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>
                  <a:lumMod val="75000"/>
                  <a:lumOff val="25000"/>
                </a:schemeClr>
              </a:solidFill>
            </a:rPr>
            <a:t>БЮДЖЕТ –форма образования и расходования денежных средств, предназначенных для финансового обеспечения задач и функций местного самоуправления</a:t>
          </a:r>
          <a:endParaRPr lang="ru-RU" sz="1400" b="1" kern="1200" dirty="0">
            <a:solidFill>
              <a:schemeClr val="bg1">
                <a:lumMod val="75000"/>
                <a:lumOff val="25000"/>
              </a:schemeClr>
            </a:solidFill>
          </a:endParaRPr>
        </a:p>
      </dsp:txBody>
      <dsp:txXfrm rot="10800000">
        <a:off x="0" y="1877"/>
        <a:ext cx="7632848" cy="69767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04E3978-C4C0-4D8A-A58B-A9F68080032D}">
      <dsp:nvSpPr>
        <dsp:cNvPr id="0" name=""/>
        <dsp:cNvSpPr/>
      </dsp:nvSpPr>
      <dsp:spPr>
        <a:xfrm>
          <a:off x="0" y="0"/>
          <a:ext cx="2736304" cy="35977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rPr>
            <a:t>Доходы бюджета</a:t>
          </a:r>
          <a:endParaRPr lang="ru-RU" sz="1500" kern="1200" dirty="0">
            <a:solidFill>
              <a:schemeClr val="accent2">
                <a:lumMod val="50000"/>
              </a:schemeClr>
            </a:solidFill>
            <a:latin typeface="Tahoma" pitchFamily="34" charset="0"/>
            <a:ea typeface="Tahoma" pitchFamily="34" charset="0"/>
            <a:cs typeface="Tahoma" pitchFamily="34" charset="0"/>
          </a:endParaRPr>
        </a:p>
      </dsp:txBody>
      <dsp:txXfrm>
        <a:off x="17563" y="17563"/>
        <a:ext cx="2701178" cy="3246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0.67754</cdr:x>
      <cdr:y>0.0827</cdr:y>
    </cdr:from>
    <cdr:to>
      <cdr:x>0.79947</cdr:x>
      <cdr:y>0.27318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5081116" y="3970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4626" y="1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/>
          <a:lstStyle>
            <a:lvl1pPr algn="r">
              <a:defRPr sz="1200"/>
            </a:lvl1pPr>
          </a:lstStyle>
          <a:p>
            <a:fld id="{2D38C289-9894-48C3-BB7E-475785F2EA30}" type="datetimeFigureOut">
              <a:rPr lang="ru-RU" smtClean="0"/>
              <a:pPr/>
              <a:t>28.03.2016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3288" y="741363"/>
            <a:ext cx="4929187" cy="3698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56" tIns="45528" rIns="91056" bIns="45528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262" y="4687292"/>
            <a:ext cx="5389240" cy="4439840"/>
          </a:xfrm>
          <a:prstGeom prst="rect">
            <a:avLst/>
          </a:prstGeom>
        </p:spPr>
        <p:txBody>
          <a:bodyPr vert="horz" lIns="91056" tIns="45528" rIns="91056" bIns="45528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412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4626" y="9371412"/>
            <a:ext cx="2919565" cy="493316"/>
          </a:xfrm>
          <a:prstGeom prst="rect">
            <a:avLst/>
          </a:prstGeom>
        </p:spPr>
        <p:txBody>
          <a:bodyPr vert="horz" lIns="91056" tIns="45528" rIns="91056" bIns="45528" rtlCol="0" anchor="b"/>
          <a:lstStyle>
            <a:lvl1pPr algn="r">
              <a:defRPr sz="1200"/>
            </a:lvl1pPr>
          </a:lstStyle>
          <a:p>
            <a:fld id="{6FB43B1D-6F25-4F5A-98CA-6231E02B308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98375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2956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7D2057-8473-4BB3-80F3-C694367804D1}" type="slidenum">
              <a:rPr lang="ru-RU" smtClean="0"/>
              <a:pPr/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862956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F9F31C-64AA-411C-917F-DCE079817500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AD60766B-3302-4963-94E3-5ABF8C1833F7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29AA7C-A761-40BF-B6DB-2314C1F52CFE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Candara" pitchFamily="34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60489-EA2A-4FCE-B1B7-E67BDBB2AD5D}" type="slidenum">
              <a:rPr lang="ru-RU" smtClean="0">
                <a:solidFill>
                  <a:srgbClr val="073E87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C8B6A83-4A25-4846-96A3-CEA586E91BA0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5E5205-EF69-4EFE-A7E5-BB6C9B6CE67F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5A5937B-CF31-4919-8872-092ABA7CD74C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2219201-1777-44DA-8482-59C77143AAD1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B4471A-40A9-42CC-A979-BE7619687EB3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DDA32F0-3488-4405-8505-4D1091C6A1DC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Candara" pitchFamily="34" charset="0"/>
              <a:cs typeface="Arial" charset="0"/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60489-EA2A-4FCE-B1B7-E67BDBB2AD5D}" type="slidenum">
              <a:rPr lang="ru-RU" smtClean="0">
                <a:solidFill>
                  <a:srgbClr val="073E87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1C9C753-0C43-409A-B876-A4AF2F899A66}" type="datetime1">
              <a:rPr lang="ru-RU" smtClean="0"/>
              <a:pPr>
                <a:defRPr/>
              </a:pPr>
              <a:t>28.03.2016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D9C80348-237F-4EE7-86AB-7F772D2BBC7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66057C1-A787-48CF-B520-AD0B8C3E23E2}" type="datetime1">
              <a:rPr lang="ru-RU" smtClean="0"/>
              <a:pPr>
                <a:defRPr/>
              </a:pPr>
              <a:t>28.03.2016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A59F0D7-8D9B-4C2E-B939-C855FAC0D94A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05983B-CC0E-48A2-920C-9C3444BD548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269F4F-386B-427B-9F29-389C767D1CF9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73E87"/>
              </a:solidFill>
              <a:latin typeface="Candara" pitchFamily="34" charset="0"/>
              <a:cs typeface="Arial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60489-EA2A-4FCE-B1B7-E67BDBB2AD5D}" type="slidenum">
              <a:rPr lang="ru-RU" smtClean="0">
                <a:solidFill>
                  <a:srgbClr val="073E87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73E87"/>
              </a:solidFill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CC8309-A8D3-4562-A421-6F18DE146E4F}" type="datetime1">
              <a:rPr lang="ru-RU" smtClean="0">
                <a:solidFill>
                  <a:srgbClr val="073E87"/>
                </a:solidFill>
              </a:rPr>
              <a:pPr>
                <a:defRPr/>
              </a:pPr>
              <a:t>28.03.2016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>
              <a:solidFill>
                <a:srgbClr val="073E87"/>
              </a:solidFill>
            </a:endParaRPr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2AFBD-A223-4E36-B3B2-1B342773E00F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A1934E-6935-4894-8C92-BFC1A948CDA6}" type="datetime1">
              <a:rPr lang="ru-RU" smtClean="0"/>
              <a:pPr/>
              <a:t>28.03.2016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EB9A9FC-F241-4415-AF64-CCCF1BA878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2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microsoft.com/office/2007/relationships/diagramDrawing" Target="../diagrams/drawing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mailto:fin@r37.tambov.gov.ru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1353571">
            <a:off x="165295" y="404638"/>
            <a:ext cx="2736082" cy="18167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2AFBD-A223-4E36-B3B2-1B342773E00F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1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7" y="4797152"/>
            <a:ext cx="6193792" cy="165618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бюджет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Уваровщинского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сельсовета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Кирсановского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Тамбовской области </a:t>
            </a:r>
            <a:b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2016 год</a:t>
            </a:r>
            <a:endParaRPr lang="ru-RU" sz="2400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1301704">
            <a:off x="251910" y="2698449"/>
            <a:ext cx="2757864" cy="183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31840" y="2570214"/>
            <a:ext cx="2952328" cy="2214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249490">
            <a:off x="6299214" y="404699"/>
            <a:ext cx="2735897" cy="1816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 rot="325981">
            <a:off x="6219059" y="2732149"/>
            <a:ext cx="2761033" cy="1833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131840" y="278563"/>
            <a:ext cx="2880320" cy="1912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0787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189813"/>
            <a:ext cx="8064896" cy="5325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innerShdw blurRad="114300">
              <a:prstClr val="black"/>
            </a:innerShdw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7525" y="404664"/>
            <a:ext cx="8238931" cy="69418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Этапы бюджетного процесса</a:t>
            </a:r>
            <a:endParaRPr lang="ru-RU" sz="2800" b="1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691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352928" cy="100811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</a:t>
            </a:r>
            <a:b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</a:t>
            </a:r>
            <a:endParaRPr lang="ru-RU" sz="2400" b="1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11</a:t>
            </a:fld>
            <a:endParaRPr lang="ru-RU" dirty="0"/>
          </a:p>
        </p:txBody>
      </p:sp>
      <p:sp>
        <p:nvSpPr>
          <p:cNvPr id="5" name="Блок-схема: процесс 4"/>
          <p:cNvSpPr/>
          <p:nvPr/>
        </p:nvSpPr>
        <p:spPr>
          <a:xfrm>
            <a:off x="1331640" y="1772816"/>
            <a:ext cx="6480720" cy="648072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Составление проекта бюджета основано на: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212976"/>
            <a:ext cx="2448272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прогнозе социально-экономического развития </a:t>
            </a:r>
            <a:r>
              <a:rPr lang="ru-RU" sz="2000" b="1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endParaRPr lang="ru-RU" sz="2000" b="1" dirty="0" smtClean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сельсовета</a:t>
            </a:r>
            <a:endParaRPr lang="ru-RU" sz="2000" b="1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35747" y="3211072"/>
            <a:ext cx="2560389" cy="28822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основных направлениях бюджетной и налоговой политики </a:t>
            </a:r>
            <a:endParaRPr lang="ru-RU" sz="2000" dirty="0">
              <a:solidFill>
                <a:schemeClr val="bg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124276" y="3212976"/>
            <a:ext cx="2552179" cy="2880320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программах </a:t>
            </a:r>
            <a:r>
              <a:rPr lang="ru-RU" sz="2000" b="1" dirty="0" err="1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2000" b="1" dirty="0" smtClean="0">
                <a:solidFill>
                  <a:schemeClr val="bg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</a:t>
            </a:r>
          </a:p>
        </p:txBody>
      </p:sp>
      <p:sp>
        <p:nvSpPr>
          <p:cNvPr id="10" name="Стрелка вправо 9"/>
          <p:cNvSpPr/>
          <p:nvPr/>
        </p:nvSpPr>
        <p:spPr>
          <a:xfrm rot="6291898">
            <a:off x="1779745" y="267880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Стрелка вправо 10"/>
          <p:cNvSpPr/>
          <p:nvPr/>
        </p:nvSpPr>
        <p:spPr>
          <a:xfrm rot="4050334">
            <a:off x="6987767" y="2673423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трелка вправо 11"/>
          <p:cNvSpPr/>
          <p:nvPr/>
        </p:nvSpPr>
        <p:spPr>
          <a:xfrm rot="5400000">
            <a:off x="4384508" y="268038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2333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Прогноз бюджета </a:t>
            </a:r>
            <a:r>
              <a:rPr lang="ru-RU" sz="2400" b="1" i="1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уваровщинского </a:t>
            </a: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сельсовета</a:t>
            </a:r>
            <a:b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</a:b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 на 2016 год, </a:t>
            </a:r>
            <a:r>
              <a:rPr lang="ru-RU" sz="16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cs typeface="Tahoma" pitchFamily="34" charset="0"/>
              </a:rPr>
              <a:t>тыс. рублей</a:t>
            </a:r>
            <a:endParaRPr lang="ru-RU" sz="2400" b="1" i="1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504497158"/>
              </p:ext>
            </p:extLst>
          </p:nvPr>
        </p:nvGraphicFramePr>
        <p:xfrm>
          <a:off x="1115616" y="1340768"/>
          <a:ext cx="7092788" cy="373615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032448"/>
                <a:gridCol w="1534044"/>
                <a:gridCol w="1526296"/>
              </a:tblGrid>
              <a:tr h="855832"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bg1"/>
                          </a:solidFill>
                        </a:rPr>
                        <a:t>Наименование показателей</a:t>
                      </a:r>
                      <a:endParaRPr lang="ru-RU" sz="1300" dirty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bg1"/>
                          </a:solidFill>
                        </a:rPr>
                        <a:t>Первоначально утвержденный бюджет на</a:t>
                      </a:r>
                      <a:r>
                        <a:rPr lang="ru-RU" sz="13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</a:rPr>
                        <a:t>2015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dirty="0" smtClean="0">
                          <a:solidFill>
                            <a:schemeClr val="bg1"/>
                          </a:solidFill>
                        </a:rPr>
                        <a:t>Бюджет  на</a:t>
                      </a:r>
                      <a:endParaRPr lang="ru-RU" sz="1300" dirty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300" b="1" dirty="0" smtClean="0">
                          <a:solidFill>
                            <a:schemeClr val="bg1"/>
                          </a:solidFill>
                        </a:rPr>
                        <a:t>2016 г.</a:t>
                      </a:r>
                      <a:endParaRPr lang="ru-RU" sz="1300" b="1" dirty="0" smtClean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rgbClr val="8488C4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  <a:tr h="358119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ДОХОДЫ, всего</a:t>
                      </a:r>
                      <a:endParaRPr lang="ru-RU" sz="13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11 387,3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12 347,4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  <a:tr h="432049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Налоговые и неналоговые доходы</a:t>
                      </a:r>
                      <a:endParaRPr lang="ru-RU" sz="13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9 952,2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10 683,2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  <a:tr h="385002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Безвозмездные поступления</a:t>
                      </a:r>
                      <a:endParaRPr lang="ru-RU" sz="130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1 435,2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1 664,2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  <a:tr h="380234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РАСХОДЫ, всего</a:t>
                      </a:r>
                      <a:endParaRPr lang="ru-RU" sz="13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11 702,7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12 547,4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  <a:tr h="440996">
                <a:tc>
                  <a:txBody>
                    <a:bodyPr/>
                    <a:lstStyle/>
                    <a:p>
                      <a:r>
                        <a:rPr lang="ru-RU" sz="1300" dirty="0" smtClean="0"/>
                        <a:t>ДЕФИЦИТ (-), ПРОФИЦИТ(+)</a:t>
                      </a:r>
                      <a:endParaRPr lang="ru-RU" sz="1300" b="1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-315,4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-200,0</a:t>
                      </a:r>
                      <a:endParaRPr lang="ru-RU" sz="1300" b="0" dirty="0"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  <a:tr h="527973"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%% к доходам без учета безвозмездных поступлений с учетом снижения</a:t>
                      </a:r>
                      <a:r>
                        <a:rPr lang="ru-RU" sz="13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остатков средств бюджета и  разницы между полученными и погашенными бюджетными кредитами</a:t>
                      </a:r>
                      <a:endParaRPr lang="ru-RU" sz="13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latin typeface="Tahoma" pitchFamily="34" charset="0"/>
                          <a:cs typeface="Tahoma" pitchFamily="34" charset="0"/>
                        </a:rPr>
                        <a:t>3,2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300" b="0" dirty="0" smtClean="0"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1,9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78C6CA"/>
                        </a:gs>
                        <a:gs pos="53000">
                          <a:srgbClr val="D4DEFF"/>
                        </a:gs>
                        <a:gs pos="83000">
                          <a:srgbClr val="D4DEFF"/>
                        </a:gs>
                        <a:gs pos="100000">
                          <a:srgbClr val="96AB94"/>
                        </a:gs>
                      </a:gsLst>
                      <a:lin ang="1620000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12</a:t>
            </a:fld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524328" y="1340768"/>
            <a:ext cx="1368152" cy="43204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>
              <a:solidFill>
                <a:schemeClr val="accent3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25196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5275C2-505C-4545-A672-844D56238D4F}" type="slidenum">
              <a:rPr lang="ru-RU" smtClean="0"/>
              <a:pPr>
                <a:defRPr/>
              </a:pPr>
              <a:t>13</a:t>
            </a:fld>
            <a:endParaRPr lang="ru-RU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323528" y="476672"/>
            <a:ext cx="8640960" cy="864096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ru-RU" b="1" i="1" cap="all" dirty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</a:t>
            </a:r>
            <a:r>
              <a:rPr lang="ru-RU" b="1" i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</a:t>
            </a:r>
            <a:r>
              <a:rPr lang="ru-RU" b="1" i="1" cap="all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уварощинского</a:t>
            </a:r>
            <a:r>
              <a:rPr lang="ru-RU" b="1" i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</a:p>
          <a:p>
            <a:pPr algn="ctr">
              <a:defRPr/>
            </a:pPr>
            <a:r>
              <a:rPr lang="ru-RU" b="1" i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сельсовета на 201</a:t>
            </a:r>
            <a:r>
              <a:rPr lang="en-US" b="1" i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5</a:t>
            </a:r>
            <a:r>
              <a:rPr lang="ru-RU" b="1" i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-2016 годы </a:t>
            </a:r>
            <a:endParaRPr lang="en-US" b="1" i="1" cap="all" dirty="0" smtClean="0">
              <a:solidFill>
                <a:schemeClr val="accent2">
                  <a:lumMod val="40000"/>
                  <a:lumOff val="6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819977798"/>
              </p:ext>
            </p:extLst>
          </p:nvPr>
        </p:nvGraphicFramePr>
        <p:xfrm>
          <a:off x="467544" y="1515239"/>
          <a:ext cx="7848872" cy="365189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4606947"/>
                <a:gridCol w="1585741"/>
                <a:gridCol w="1656184"/>
              </a:tblGrid>
              <a:tr h="1366205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Наименование показателей</a:t>
                      </a:r>
                      <a:endParaRPr lang="ru-RU" sz="1800" dirty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Ожидаемое исполнение бюджета на</a:t>
                      </a:r>
                      <a:endParaRPr lang="en-US" sz="1300" dirty="0" smtClean="0">
                        <a:solidFill>
                          <a:schemeClr val="bg1"/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  <a:p>
                      <a:pPr algn="ctr"/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2015  г.,</a:t>
                      </a:r>
                    </a:p>
                    <a:p>
                      <a:pPr algn="ctr"/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тыс. руб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Бюджет</a:t>
                      </a:r>
                      <a:r>
                        <a:rPr lang="en-US" sz="15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</a:t>
                      </a:r>
                      <a:r>
                        <a:rPr lang="ru-RU" sz="1500" dirty="0" smtClean="0">
                          <a:solidFill>
                            <a:schemeClr val="bg1">
                              <a:lumMod val="85000"/>
                              <a:lumOff val="15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сельсовета  на </a:t>
                      </a:r>
                      <a:r>
                        <a:rPr lang="ru-RU" sz="1300" b="1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2016 г.,</a:t>
                      </a:r>
                    </a:p>
                    <a:p>
                      <a:pPr algn="ctr"/>
                      <a:r>
                        <a:rPr lang="ru-RU" sz="1300" dirty="0" smtClean="0">
                          <a:solidFill>
                            <a:schemeClr val="bg1"/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тыс. руб</a:t>
                      </a:r>
                      <a:r>
                        <a:rPr lang="ru-RU" sz="1300" dirty="0" smtClean="0">
                          <a:solidFill>
                            <a:schemeClr val="bg1"/>
                          </a:solidFill>
                        </a:rPr>
                        <a:t>.</a:t>
                      </a:r>
                      <a:endParaRPr lang="ru-RU" sz="1300" b="1" dirty="0">
                        <a:solidFill>
                          <a:schemeClr val="bg1"/>
                        </a:solidFill>
                        <a:latin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tx2">
                            <a:lumMod val="75000"/>
                            <a:shade val="30000"/>
                            <a:satMod val="115000"/>
                          </a:schemeClr>
                        </a:gs>
                        <a:gs pos="50000">
                          <a:schemeClr val="tx2">
                            <a:lumMod val="75000"/>
                            <a:shade val="67500"/>
                            <a:satMod val="115000"/>
                          </a:schemeClr>
                        </a:gs>
                        <a:gs pos="100000">
                          <a:schemeClr val="tx2">
                            <a:lumMod val="75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9565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ДОХОДЫ, всего</a:t>
                      </a:r>
                      <a:endParaRPr lang="ru-RU" sz="12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14 321,2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12 347,4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lnT w="190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05247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Налоговые и неналоговые доходы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11 395,5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10 683,2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23085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Безвозмездные поступления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2 915,7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1 664,2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98629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РАСХОДЫ, всего</a:t>
                      </a:r>
                      <a:endParaRPr lang="ru-RU" sz="12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15 035,0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12 547,4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278226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ДЕФИЦИТ (-), ПРОФИЦИТ(+)</a:t>
                      </a:r>
                      <a:endParaRPr lang="ru-RU" sz="1200" b="1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-713,8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-200,0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784841"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в %% к доходам без учета безвозмездных поступлений с учетом снижения</a:t>
                      </a:r>
                      <a:r>
                        <a:rPr lang="ru-RU" sz="1200" baseline="0" dirty="0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Tahoma" pitchFamily="34" charset="0"/>
                          <a:ea typeface="Tahoma" pitchFamily="34" charset="0"/>
                          <a:cs typeface="Tahoma" pitchFamily="34" charset="0"/>
                        </a:rPr>
                        <a:t> остатков средств бюджета и  разницы между полученными и погашенными бюджетными кредитами</a:t>
                      </a:r>
                      <a:endParaRPr lang="ru-RU" sz="1200" dirty="0">
                        <a:solidFill>
                          <a:schemeClr val="bg2">
                            <a:lumMod val="10000"/>
                          </a:schemeClr>
                        </a:solidFill>
                        <a:latin typeface="Tahoma" pitchFamily="34" charset="0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6,3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172103"/>
                          </a:solidFill>
                          <a:effectLst/>
                          <a:latin typeface="Tahoma"/>
                        </a:rPr>
                        <a:t>1,9</a:t>
                      </a:r>
                      <a:endParaRPr lang="ru-RU" sz="1200" b="0" i="0" u="none" strike="noStrike" dirty="0">
                        <a:solidFill>
                          <a:srgbClr val="172103"/>
                        </a:solidFill>
                        <a:effectLst/>
                        <a:latin typeface="Tahoma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1">
                            <a:lumMod val="60000"/>
                            <a:lumOff val="40000"/>
                            <a:shade val="30000"/>
                            <a:satMod val="115000"/>
                          </a:schemeClr>
                        </a:gs>
                        <a:gs pos="50000">
                          <a:schemeClr val="accent1">
                            <a:lumMod val="60000"/>
                            <a:lumOff val="40000"/>
                            <a:shade val="67500"/>
                            <a:satMod val="115000"/>
                          </a:schemeClr>
                        </a:gs>
                        <a:gs pos="100000">
                          <a:schemeClr val="accent1">
                            <a:lumMod val="60000"/>
                            <a:lumOff val="40000"/>
                            <a:shade val="100000"/>
                            <a:satMod val="115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281604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787232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налоговых и неналоговых доходов бюджета </a:t>
            </a:r>
            <a:r>
              <a:rPr lang="ru-RU" sz="2000" b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Уваровщинского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сельсовета </a:t>
            </a:r>
            <a:r>
              <a:rPr lang="ru-RU" sz="2000" b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Кирсановского</a:t>
            </a:r>
            <a:r>
              <a:rPr lang="ru-RU" sz="2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 </a:t>
            </a: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2015 и 2016 годы </a:t>
            </a:r>
            <a:endParaRPr lang="ru-RU" sz="2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46017723"/>
              </p:ext>
            </p:extLst>
          </p:nvPr>
        </p:nvGraphicFramePr>
        <p:xfrm>
          <a:off x="107504" y="1628800"/>
          <a:ext cx="4474840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14</a:t>
            </a:fld>
            <a:endParaRPr lang="ru-RU">
              <a:solidFill>
                <a:srgbClr val="073E87"/>
              </a:solidFill>
            </a:endParaRPr>
          </a:p>
        </p:txBody>
      </p:sp>
      <p:graphicFrame>
        <p:nvGraphicFramePr>
          <p:cNvPr id="6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96235473"/>
              </p:ext>
            </p:extLst>
          </p:nvPr>
        </p:nvGraphicFramePr>
        <p:xfrm>
          <a:off x="4538444" y="1772816"/>
          <a:ext cx="4605556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69404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980728"/>
          </a:xfrm>
        </p:spPr>
        <p:txBody>
          <a:bodyPr anchor="ctr">
            <a:norm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 по безвозмездным поступлениям </a:t>
            </a:r>
            <a:b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2015 – 2016 годы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979847453"/>
              </p:ext>
            </p:extLst>
          </p:nvPr>
        </p:nvGraphicFramePr>
        <p:xfrm>
          <a:off x="929388" y="1700808"/>
          <a:ext cx="7200799" cy="283953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3049922"/>
                <a:gridCol w="1409905"/>
                <a:gridCol w="1409905"/>
                <a:gridCol w="1331067"/>
              </a:tblGrid>
              <a:tr h="814360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Показатель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bg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Оценка 2015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года, </a:t>
                      </a:r>
                    </a:p>
                    <a:p>
                      <a:pPr algn="ctr" rtl="0" fontAlgn="ctr"/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bg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Прогноз </a:t>
                      </a:r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2016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года,</a:t>
                      </a:r>
                    </a:p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тыс. рублей</a:t>
                      </a:r>
                    </a:p>
                    <a:p>
                      <a:pPr algn="ctr" rtl="0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bg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Темп роста%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bg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bg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bg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2700000" scaled="1"/>
                      <a:tileRect/>
                    </a:gradFill>
                  </a:tcPr>
                </a:tc>
              </a:tr>
              <a:tr h="337767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Дотации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1 259,6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1 492,0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33764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Субсидии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935,4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095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Субвенции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160,4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171,9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7,2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33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Иные МБТ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570,3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0,3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499623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Безвозмездные поступления (итого) </a:t>
                      </a: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2 925,7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1 664,2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7620" marR="7620" marT="7620" marB="0" anchor="ctr">
                    <a:gradFill flip="none" rotWithShape="1">
                      <a:gsLst>
                        <a:gs pos="0">
                          <a:schemeClr val="accent2">
                            <a:lumMod val="75000"/>
                            <a:tint val="66000"/>
                            <a:satMod val="160000"/>
                          </a:schemeClr>
                        </a:gs>
                        <a:gs pos="50000">
                          <a:schemeClr val="accent2">
                            <a:lumMod val="75000"/>
                            <a:tint val="44500"/>
                            <a:satMod val="160000"/>
                          </a:schemeClr>
                        </a:gs>
                        <a:gs pos="100000">
                          <a:schemeClr val="accent2">
                            <a:lumMod val="75000"/>
                            <a:tint val="23500"/>
                            <a:satMod val="160000"/>
                          </a:scheme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15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815" y="4221088"/>
            <a:ext cx="89359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chemeClr val="bg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algn="just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9610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Объем безвозмездных поступлений  в 2015 -2016 годах в бюджете </a:t>
            </a:r>
            <a:r>
              <a:rPr lang="ru-RU" sz="2400" b="1" i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Уварощинского</a:t>
            </a: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i="1" dirty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сельсовета </a:t>
            </a: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Кирсановского</a:t>
            </a: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endParaRPr lang="ru-RU" sz="2400" b="1" i="1" dirty="0"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9312312"/>
              </p:ext>
            </p:extLst>
          </p:nvPr>
        </p:nvGraphicFramePr>
        <p:xfrm>
          <a:off x="1009650" y="1484784"/>
          <a:ext cx="7124700" cy="4374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16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9778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2656"/>
            <a:ext cx="8686800" cy="72008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Расходы бюджета по основным функциям государства</a:t>
            </a:r>
            <a:endParaRPr lang="ru-RU" sz="2000" b="1" i="1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66488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17</a:t>
            </a:fld>
            <a:endParaRPr lang="ru-RU" dirty="0"/>
          </a:p>
        </p:txBody>
      </p:sp>
      <p:pic>
        <p:nvPicPr>
          <p:cNvPr id="1026" name="Picture 2" descr="C:\Users\fu74\Documents\Без имени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772400" cy="28384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75521" y="4342766"/>
            <a:ext cx="77768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Каждый из разделов классификации имеет перечень подразделов, которые отражают основные направления реализации соответствующей функции.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Полный перечень разделов и подразделов классификации расходов бюджетов приведён в статье 21 Бюджетного кодекса Российской Федерации.</a:t>
            </a:r>
          </a:p>
          <a:p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Например, в составе раздела «Жилищно-коммунальное хозяйство», в том числе, выделяются: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Жилищное хозяйство;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Коммунальное хозяйство;</a:t>
            </a:r>
          </a:p>
          <a:p>
            <a:pPr>
              <a:buFont typeface="Wingdings" pitchFamily="2" charset="2"/>
              <a:buChar char="ü"/>
            </a:pPr>
            <a:r>
              <a:rPr lang="ru-RU" sz="1400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благоустройство</a:t>
            </a:r>
          </a:p>
          <a:p>
            <a:endParaRPr lang="ru-RU" sz="1400" dirty="0">
              <a:solidFill>
                <a:schemeClr val="bg1">
                  <a:lumMod val="75000"/>
                  <a:lumOff val="2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8175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08912" cy="79208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Структура расходов </a:t>
            </a:r>
            <a:r>
              <a:rPr lang="ru-RU" sz="2000" b="1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</a:t>
            </a:r>
            <a:b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в 2015 году, %</a:t>
            </a:r>
            <a:endParaRPr lang="ru-RU" sz="2000" b="1" dirty="0">
              <a:solidFill>
                <a:schemeClr val="bg2">
                  <a:lumMod val="25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086681568"/>
              </p:ext>
            </p:extLst>
          </p:nvPr>
        </p:nvGraphicFramePr>
        <p:xfrm>
          <a:off x="179512" y="1412776"/>
          <a:ext cx="871876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9552" y="6525344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18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623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08912" cy="648072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Структура расходов </a:t>
            </a:r>
            <a:r>
              <a:rPr lang="ru-RU" sz="2000" b="1" i="1" dirty="0" err="1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 </a:t>
            </a:r>
            <a:b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000" b="1" i="1" dirty="0" smtClean="0">
                <a:solidFill>
                  <a:schemeClr val="bg2">
                    <a:lumMod val="25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на 2016 год, %</a:t>
            </a:r>
            <a:endParaRPr lang="ru-RU" sz="2000" b="1" i="1" dirty="0">
              <a:solidFill>
                <a:schemeClr val="bg2">
                  <a:lumMod val="25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27" name="Содержимое 2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92691682"/>
              </p:ext>
            </p:extLst>
          </p:nvPr>
        </p:nvGraphicFramePr>
        <p:xfrm>
          <a:off x="179512" y="1412776"/>
          <a:ext cx="8718761" cy="5040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349552" y="6525344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19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39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6D2AFBD-A223-4E36-B3B2-1B342773E00F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2</a:t>
            </a:fld>
            <a:endParaRPr lang="ru-RU">
              <a:solidFill>
                <a:srgbClr val="073E87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851920" y="476672"/>
            <a:ext cx="4834880" cy="4891939"/>
          </a:xfrm>
          <a:ln>
            <a:solidFill>
              <a:schemeClr val="bg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1600" b="1" i="1" dirty="0">
                <a:solidFill>
                  <a:schemeClr val="tx2"/>
                </a:solidFill>
              </a:rPr>
              <a:t>Уважаемые жители </a:t>
            </a:r>
            <a:r>
              <a:rPr lang="ru-RU" sz="1600" b="1" i="1" dirty="0" err="1" smtClean="0">
                <a:solidFill>
                  <a:schemeClr val="tx2"/>
                </a:solidFill>
              </a:rPr>
              <a:t>Уваровщинского</a:t>
            </a:r>
            <a:r>
              <a:rPr lang="ru-RU" sz="1600" b="1" i="1" dirty="0" smtClean="0">
                <a:solidFill>
                  <a:schemeClr val="tx2"/>
                </a:solidFill>
              </a:rPr>
              <a:t> сельсовета! </a:t>
            </a:r>
            <a:endParaRPr lang="ru-RU" sz="1600" dirty="0">
              <a:solidFill>
                <a:schemeClr val="tx2"/>
              </a:solidFill>
            </a:endParaRPr>
          </a:p>
          <a:p>
            <a:r>
              <a:rPr lang="ru-RU" sz="1400" i="1" dirty="0" smtClean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sz="1400" i="1" dirty="0">
                <a:solidFill>
                  <a:schemeClr val="bg2">
                    <a:lumMod val="50000"/>
                  </a:schemeClr>
                </a:solidFill>
              </a:rPr>
              <a:t>	</a:t>
            </a: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</a:rPr>
              <a:t>Представляю </a:t>
            </a:r>
            <a:r>
              <a:rPr lang="ru-RU" sz="1700" i="1" dirty="0">
                <a:solidFill>
                  <a:schemeClr val="tx2">
                    <a:lumMod val="75000"/>
                  </a:schemeClr>
                </a:solidFill>
              </a:rPr>
              <a:t>Вам новый Интернет-ресурс – Портал "Бюджет для граждан", созданный для обеспечения прозрачности и открытости бюджетного процесса в нашем </a:t>
            </a: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</a:rPr>
              <a:t>селе.</a:t>
            </a:r>
            <a:r>
              <a:rPr lang="ru-RU" sz="1700" i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1700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1700" i="1" dirty="0">
                <a:solidFill>
                  <a:schemeClr val="tx2">
                    <a:lumMod val="75000"/>
                  </a:schemeClr>
                </a:solidFill>
              </a:rPr>
              <a:t>Наверняка многих </a:t>
            </a: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</a:rPr>
              <a:t>жителей </a:t>
            </a:r>
            <a:r>
              <a:rPr lang="ru-RU" sz="1700" i="1" dirty="0">
                <a:solidFill>
                  <a:schemeClr val="tx2">
                    <a:lumMod val="75000"/>
                  </a:schemeClr>
                </a:solidFill>
              </a:rPr>
              <a:t>волнует вопрос, на какие цели расходуются средства </a:t>
            </a: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</a:rPr>
              <a:t>сельского совета. </a:t>
            </a:r>
            <a:r>
              <a:rPr lang="ru-RU" sz="1700" i="1" dirty="0">
                <a:solidFill>
                  <a:schemeClr val="tx2">
                    <a:lumMod val="75000"/>
                  </a:schemeClr>
                </a:solidFill>
              </a:rPr>
              <a:t>Каждый вправе в максимально удобной и доступной форме получать информацию о направлениях бюджетной политики, проводимой на территории </a:t>
            </a:r>
            <a:r>
              <a:rPr lang="ru-RU" sz="1700" i="1" dirty="0" err="1" smtClean="0">
                <a:solidFill>
                  <a:schemeClr val="tx2">
                    <a:lumMod val="75000"/>
                  </a:schemeClr>
                </a:solidFill>
              </a:rPr>
              <a:t>Уваровщинского</a:t>
            </a:r>
            <a:r>
              <a:rPr lang="ru-RU" sz="1700" i="1" dirty="0" smtClean="0">
                <a:solidFill>
                  <a:schemeClr val="tx2">
                    <a:lumMod val="75000"/>
                  </a:schemeClr>
                </a:solidFill>
              </a:rPr>
              <a:t> сельсовета, </a:t>
            </a:r>
            <a:r>
              <a:rPr lang="ru-RU" sz="1700" i="1" dirty="0">
                <a:solidFill>
                  <a:schemeClr val="tx2">
                    <a:lumMod val="75000"/>
                  </a:schemeClr>
                </a:solidFill>
              </a:rPr>
              <a:t>чтобы иметь возможность самостоятельно делать выводы об эффективности расходования средств. </a:t>
            </a:r>
            <a:endParaRPr lang="ru-RU" sz="17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i="1" dirty="0" smtClean="0">
                <a:solidFill>
                  <a:schemeClr val="tx2"/>
                </a:solidFill>
              </a:rPr>
              <a:t>С уважением глава сельсовета</a:t>
            </a:r>
          </a:p>
          <a:p>
            <a:r>
              <a:rPr lang="ru-RU" i="1" dirty="0">
                <a:solidFill>
                  <a:schemeClr val="tx2"/>
                </a:solidFill>
              </a:rPr>
              <a:t>	</a:t>
            </a:r>
            <a:r>
              <a:rPr lang="ru-RU" i="1" dirty="0" err="1" smtClean="0">
                <a:solidFill>
                  <a:schemeClr val="tx2"/>
                </a:solidFill>
              </a:rPr>
              <a:t>Кураленя</a:t>
            </a:r>
            <a:r>
              <a:rPr lang="ru-RU" i="1" dirty="0" smtClean="0">
                <a:solidFill>
                  <a:schemeClr val="tx2"/>
                </a:solidFill>
              </a:rPr>
              <a:t> Александр Александрович</a:t>
            </a:r>
            <a:endParaRPr lang="ru-RU" i="1" dirty="0">
              <a:solidFill>
                <a:schemeClr val="tx2"/>
              </a:solidFill>
            </a:endParaRPr>
          </a:p>
        </p:txBody>
      </p:sp>
      <p:sp>
        <p:nvSpPr>
          <p:cNvPr id="2" name="Рисунок 1"/>
          <p:cNvSpPr>
            <a:spLocks noGrp="1"/>
          </p:cNvSpPr>
          <p:nvPr>
            <p:ph type="pic" idx="1"/>
          </p:nvPr>
        </p:nvSpPr>
        <p:spPr>
          <a:xfrm>
            <a:off x="539552" y="1340768"/>
            <a:ext cx="3168352" cy="3657600"/>
          </a:xfrm>
        </p:spPr>
      </p:sp>
    </p:spTree>
    <p:extLst>
      <p:ext uri="{BB962C8B-B14F-4D97-AF65-F5344CB8AC3E}">
        <p14:creationId xmlns:p14="http://schemas.microsoft.com/office/powerpoint/2010/main" xmlns="" val="21267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6298862" cy="894681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Национальная экономика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1009442" y="2348880"/>
            <a:ext cx="2660650" cy="2448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932968" y="1772816"/>
            <a:ext cx="3671480" cy="4088234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В 2015 году за счет средств местного бюджета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содержание и развитие сети автомобильных дорог по муниципальной программе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Уваровщинского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сельсовета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"Развитие 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сети автомобильных дорог общего пользования местного значения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Уваровщинского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сельсовета на 2014-2020 годы"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было израсходовано 2 507,8 тыс. рублей, за счет средств дорожного фонда – 615,4 тыс. рублей, за счет областного бюджета –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123,6 тыс.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  <a:p>
            <a:pPr algn="just"/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В 2016 году планируется  израсходовать за счет средств местного бюджета – 2 044,7 тыс. рублей на содержание дорог, за счет средств дорожного фонда –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425,0 тыс.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рублей. На капитальный ремонт дорог за счет средств местного бюджета планируется – 402,8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тыс.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рублей.</a:t>
            </a:r>
          </a:p>
          <a:p>
            <a:endParaRPr lang="ru-RU" sz="1800" dirty="0" smtClean="0"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20</a:t>
            </a:fld>
            <a:endParaRPr lang="ru-RU">
              <a:solidFill>
                <a:srgbClr val="073E87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07881" y="1700808"/>
            <a:ext cx="4824710" cy="3618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9769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>
            <a:noAutofit/>
          </a:bodyPr>
          <a:lstStyle/>
          <a:p>
            <a:pPr algn="ctr"/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Коммунальное хозяйство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       В 2015 году в рамках муниципальной программы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«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Устойчивое развитие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Уваровщинского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сельсовета </a:t>
            </a:r>
            <a:r>
              <a:rPr lang="ru-RU" sz="1800" dirty="0" err="1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Кирсановского</a:t>
            </a:r>
            <a:r>
              <a:rPr lang="ru-RU" sz="18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 района Тамбовской области на 2014-2017 годы и на период до 2020 года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» было израсходовано 3 253,7 тыс. рублей.</a:t>
            </a:r>
          </a:p>
          <a:p>
            <a:pPr algn="just"/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</a:rPr>
              <a:t>В 2016 году на коммунальное хозяйство планируется израсходовать 1 827,1тыс. рублей.</a:t>
            </a:r>
            <a:endParaRPr lang="ru-RU" sz="1800" dirty="0">
              <a:solidFill>
                <a:schemeClr val="bg2">
                  <a:lumMod val="25000"/>
                </a:schemeClr>
              </a:solidFill>
              <a:latin typeface="Times New Roman" pitchFamily="18" charset="0"/>
            </a:endParaRPr>
          </a:p>
          <a:p>
            <a:pPr algn="just"/>
            <a:endParaRPr lang="ru-RU" sz="16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412776"/>
            <a:ext cx="3816424" cy="2448272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0489-EA2A-4FCE-B1B7-E67BDBB2AD5D}" type="slidenum">
              <a:rPr lang="ru-RU" smtClean="0"/>
              <a:pPr/>
              <a:t>21</a:t>
            </a:fld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16016" y="4005064"/>
            <a:ext cx="381642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865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6730910" cy="606649"/>
          </a:xfrm>
        </p:spPr>
        <p:txBody>
          <a:bodyPr/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Благоустройство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Текст 9"/>
          <p:cNvSpPr>
            <a:spLocks noGrp="1"/>
          </p:cNvSpPr>
          <p:nvPr>
            <p:ph type="body" idx="2"/>
          </p:nvPr>
        </p:nvSpPr>
        <p:spPr>
          <a:xfrm>
            <a:off x="4572000" y="1124745"/>
            <a:ext cx="3816424" cy="2376263"/>
          </a:xfrm>
        </p:spPr>
        <p:txBody>
          <a:bodyPr>
            <a:normAutofit fontScale="85000" lnSpcReduction="20000"/>
          </a:bodyPr>
          <a:lstStyle/>
          <a:p>
            <a:pPr algn="just"/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        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За счет средств «Народной инициативы» в 2015 году на территории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</a:rPr>
              <a:t>Уваровщинского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сельсовета установлена детская площадка в п. </a:t>
            </a:r>
            <a:r>
              <a:rPr lang="ru-RU" sz="1800" dirty="0" err="1" smtClean="0">
                <a:solidFill>
                  <a:schemeClr val="bg2">
                    <a:lumMod val="25000"/>
                  </a:schemeClr>
                </a:solidFill>
              </a:rPr>
              <a:t>Овсяновская</a:t>
            </a:r>
            <a:r>
              <a:rPr lang="ru-RU" sz="1800" dirty="0" smtClean="0">
                <a:solidFill>
                  <a:schemeClr val="bg2">
                    <a:lumMod val="25000"/>
                  </a:schemeClr>
                </a:solidFill>
              </a:rPr>
              <a:t> дорога ул. Виноградная. Ведется работа по благоустройству населения: установлены мусорные контейнеры в местах захоронения, ведется работа по благоустройству памятников. Расходы на благоустройство в 2015 году составят -2646,6 тыс. рублей, в 2016 году – 1987,1 тыс. рублей.</a:t>
            </a:r>
            <a:endParaRPr lang="ru-RU" sz="1800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1561" y="1124745"/>
            <a:ext cx="3600400" cy="2592287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C60489-EA2A-4FCE-B1B7-E67BDBB2AD5D}" type="slidenum">
              <a:rPr lang="ru-RU" smtClean="0"/>
              <a:pPr/>
              <a:t>22</a:t>
            </a:fld>
            <a:endParaRPr lang="ru-RU"/>
          </a:p>
        </p:txBody>
      </p:sp>
      <p:pic>
        <p:nvPicPr>
          <p:cNvPr id="7172" name="Picture 4" descr="D:\ОТЧЕТЫ\БЮДЖЕТ\ПРОЕКТ БЮДЖЕТА НА 2015-2017\Решения сс\Ленинский\Октябрь 2015\проект бюджета на 2016 год\Флешка Левина\4 фото\DSC0165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3861048"/>
            <a:ext cx="3600400" cy="2490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760065" y="3717033"/>
            <a:ext cx="3512301" cy="263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02917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897288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Культура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	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>
          <a:xfrm>
            <a:off x="4648200" y="908720"/>
            <a:ext cx="4040188" cy="2592287"/>
          </a:xfrm>
        </p:spPr>
        <p:txBody>
          <a:bodyPr>
            <a:normAutofit/>
          </a:bodyPr>
          <a:lstStyle/>
          <a:p>
            <a:pPr algn="just"/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	В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соответствии с решением </a:t>
            </a:r>
            <a:r>
              <a:rPr lang="ru-RU" sz="1600" dirty="0" err="1" smtClean="0">
                <a:solidFill>
                  <a:schemeClr val="bg2">
                    <a:lumMod val="25000"/>
                  </a:schemeClr>
                </a:solidFill>
              </a:rPr>
              <a:t>Уваровщинского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сельского Совета народных депутатов от 08.12.2014г. №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96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«О передаче </a:t>
            </a:r>
            <a:r>
              <a:rPr lang="ru-RU" sz="1600" dirty="0" err="1">
                <a:solidFill>
                  <a:schemeClr val="bg2">
                    <a:lumMod val="25000"/>
                  </a:schemeClr>
                </a:solidFill>
              </a:rPr>
              <a:t>Кирсановскому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 району отдельных полномочий» расходы по разделу «Культура»  на 2015 год планируется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 израсходовать 1 386,6 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тыс. рублей, на 2016 год </a:t>
            </a:r>
            <a:r>
              <a:rPr lang="ru-RU" sz="1600" dirty="0" smtClean="0">
                <a:solidFill>
                  <a:schemeClr val="bg2">
                    <a:lumMod val="25000"/>
                  </a:schemeClr>
                </a:solidFill>
              </a:rPr>
              <a:t>–1448,2 тыс</a:t>
            </a:r>
            <a:r>
              <a:rPr lang="ru-RU" sz="1600" dirty="0">
                <a:solidFill>
                  <a:schemeClr val="bg2">
                    <a:lumMod val="25000"/>
                  </a:schemeClr>
                </a:solidFill>
              </a:rPr>
              <a:t>. рублей. 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27584" y="908720"/>
            <a:ext cx="1753985" cy="2340033"/>
          </a:xfrm>
        </p:spPr>
      </p:pic>
      <p:pic>
        <p:nvPicPr>
          <p:cNvPr id="6146" name="Picture 2" descr="C:\Users\budget\Pictures\Соколовский\Бюджет сельсоветов на 2016\КУЛЬТУРА\МАсленница в с.Соколово (1)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644008" y="3717032"/>
            <a:ext cx="3295996" cy="2468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60489-EA2A-4FCE-B1B7-E67BDBB2AD5D}" type="slidenum">
              <a:rPr lang="ru-RU" smtClean="0">
                <a:solidFill>
                  <a:srgbClr val="073E87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ru-RU">
              <a:solidFill>
                <a:srgbClr val="073E87"/>
              </a:solidFill>
              <a:cs typeface="Arial" charset="0"/>
            </a:endParaRPr>
          </a:p>
        </p:txBody>
      </p:sp>
      <p:pic>
        <p:nvPicPr>
          <p:cNvPr id="8194" name="Picture 2" descr="D:\ОТЧЕТЫ\БЮДЖЕТ\ПРОЕКТ БЮДЖЕТА НА 2015-2017\Решения сс\Ленинский\Октябрь 2015\проект бюджета на 2016 год\Флешка Левина\Ленинское фото\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56992"/>
            <a:ext cx="3600400" cy="258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4793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7090950" cy="534641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Социальная политика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923623" y="980728"/>
            <a:ext cx="4066614" cy="2376264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ru-RU" sz="20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разделу «Социальная политика» производятся расходы на проведение отдельных мероприятий: чествование ветеранов ко дню великой Победы, подарки школьникам к 1 сентября, проведение дня «Пожилых людей», новогодние подарки малоимущим детям. </a:t>
            </a:r>
          </a:p>
          <a:p>
            <a:pPr algn="just"/>
            <a:r>
              <a:rPr lang="ru-RU" sz="23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На 2015 год запланировано израсходовать – 80,4 тыс. рублей, на 2016 год – 115,6 тыс. рублей.</a:t>
            </a:r>
            <a:endParaRPr lang="ru-RU" sz="23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budget\Desktop\проект бюджета на 2016 год\Праздник пожилых\DSC0194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1268760"/>
            <a:ext cx="3312368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60489-EA2A-4FCE-B1B7-E67BDBB2AD5D}" type="slidenum">
              <a:rPr lang="ru-RU" smtClean="0">
                <a:solidFill>
                  <a:srgbClr val="073E87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24</a:t>
            </a:fld>
            <a:endParaRPr lang="ru-RU">
              <a:solidFill>
                <a:srgbClr val="073E87"/>
              </a:solidFill>
              <a:cs typeface="Arial" charset="0"/>
            </a:endParaRPr>
          </a:p>
        </p:txBody>
      </p:sp>
      <p:pic>
        <p:nvPicPr>
          <p:cNvPr id="5123" name="Picture 3" descr="C:\Users\budget\Desktop\проект бюджета на 2016 год\Праздник пожилых\DSC0193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3429000"/>
            <a:ext cx="4034209" cy="2754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4442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9"/>
            <a:ext cx="7162958" cy="100811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bg2">
                    <a:lumMod val="25000"/>
                  </a:schemeClr>
                </a:solidFill>
              </a:rPr>
              <a:t>Удельный вес программных расходов в бюджете Соколовского сельсовета в 2015 году</a:t>
            </a:r>
            <a:endParaRPr lang="ru-RU" sz="24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5004048" y="1556792"/>
            <a:ext cx="3596754" cy="3888432"/>
          </a:xfrm>
        </p:spPr>
        <p:txBody>
          <a:bodyPr>
            <a:normAutofit/>
          </a:bodyPr>
          <a:lstStyle/>
          <a:p>
            <a:pPr algn="ctr">
              <a:lnSpc>
                <a:spcPct val="80000"/>
              </a:lnSpc>
              <a:defRPr/>
            </a:pPr>
            <a:r>
              <a:rPr lang="ru-RU" altLang="ru-RU" sz="1600" b="1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Преимущества программного бюджета: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Установление ответственности каждого распорядителя бюджетных средств за конкретный результат его деятельности;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оценки реальных результатов деятельности ведомств в детализации до услуг, работ, мероприятий;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6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alt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Возможность оценки эффективности работы учреждений в процессе достижения целей, выполнения муниципальных заданий</a:t>
            </a:r>
          </a:p>
          <a:p>
            <a:pPr algn="just">
              <a:lnSpc>
                <a:spcPct val="80000"/>
              </a:lnSpc>
              <a:defRPr/>
            </a:pPr>
            <a:r>
              <a:rPr lang="ru-RU" altLang="ru-RU" sz="1600" dirty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xmlns="" val="882318574"/>
              </p:ext>
            </p:extLst>
          </p:nvPr>
        </p:nvGraphicFramePr>
        <p:xfrm>
          <a:off x="611560" y="1484784"/>
          <a:ext cx="4320000" cy="450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3C60489-EA2A-4FCE-B1B7-E67BDBB2AD5D}" type="slidenum">
              <a:rPr lang="ru-RU" smtClean="0">
                <a:solidFill>
                  <a:srgbClr val="073E87"/>
                </a:solidFill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25</a:t>
            </a:fld>
            <a:endParaRPr lang="ru-RU">
              <a:solidFill>
                <a:srgbClr val="073E87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424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674" name="Объект 5"/>
          <p:cNvGraphicFramePr>
            <a:graphicFrameLocks noGrp="1"/>
          </p:cNvGraphicFramePr>
          <p:nvPr>
            <p:ph type="pic" idx="1"/>
          </p:nvPr>
        </p:nvGraphicFramePr>
        <p:xfrm>
          <a:off x="627063" y="2628900"/>
          <a:ext cx="3919537" cy="3548063"/>
        </p:xfrm>
        <a:graphic>
          <a:graphicData uri="http://schemas.openxmlformats.org/presentationml/2006/ole">
            <p:oleObj spid="_x0000_s4502" r:id="rId3" imgW="3920068" imgH="3548180" progId="Excel.Sheet.8">
              <p:embed/>
            </p:oleObj>
          </a:graphicData>
        </a:graphic>
      </p:graphicFrame>
      <p:sp>
        <p:nvSpPr>
          <p:cNvPr id="28675" name="Номер слайда 4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2"/>
                </a:solidFill>
                <a:latin typeface="Arial" charset="0"/>
              </a:defRPr>
            </a:lvl1pPr>
            <a:lvl2pPr marL="742950" indent="-285750">
              <a:defRPr sz="2200">
                <a:solidFill>
                  <a:schemeClr val="tx2"/>
                </a:solidFill>
                <a:latin typeface="Arial" charset="0"/>
              </a:defRPr>
            </a:lvl2pPr>
            <a:lvl3pPr marL="1143000">
              <a:defRPr sz="2000">
                <a:solidFill>
                  <a:schemeClr val="tx2"/>
                </a:solidFill>
                <a:latin typeface="Arial" charset="0"/>
              </a:defRPr>
            </a:lvl3pPr>
            <a:lvl4pPr marL="1600200">
              <a:defRPr>
                <a:solidFill>
                  <a:schemeClr val="tx2"/>
                </a:solidFill>
                <a:latin typeface="Arial" charset="0"/>
              </a:defRPr>
            </a:lvl4pPr>
            <a:lvl5pPr marL="2057400">
              <a:defRPr sz="1600">
                <a:solidFill>
                  <a:schemeClr val="tx2"/>
                </a:solidFill>
                <a:latin typeface="Arial" charset="0"/>
              </a:defRPr>
            </a:lvl5pPr>
            <a:lvl6pPr marL="25146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"/>
              <a:defRPr sz="1600">
                <a:solidFill>
                  <a:schemeClr val="tx2"/>
                </a:solidFill>
                <a:latin typeface="Arial" charset="0"/>
              </a:defRPr>
            </a:lvl6pPr>
            <a:lvl7pPr marL="29718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"/>
              <a:defRPr sz="1600">
                <a:solidFill>
                  <a:schemeClr val="tx2"/>
                </a:solidFill>
                <a:latin typeface="Arial" charset="0"/>
              </a:defRPr>
            </a:lvl7pPr>
            <a:lvl8pPr marL="34290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"/>
              <a:defRPr sz="1600">
                <a:solidFill>
                  <a:schemeClr val="tx2"/>
                </a:solidFill>
                <a:latin typeface="Arial" charset="0"/>
              </a:defRPr>
            </a:lvl8pPr>
            <a:lvl9pPr marL="3886200" eaLnBrk="0" fontAlgn="base" hangingPunct="0">
              <a:spcBef>
                <a:spcPct val="20000"/>
              </a:spcBef>
              <a:spcAft>
                <a:spcPct val="0"/>
              </a:spcAft>
              <a:buSzPct val="100000"/>
              <a:buChar char=""/>
              <a:defRPr sz="1600">
                <a:solidFill>
                  <a:schemeClr val="tx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altLang="ru-RU" sz="1200" dirty="0" smtClean="0">
              <a:solidFill>
                <a:srgbClr val="073E87"/>
              </a:solidFill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8307" y="332656"/>
            <a:ext cx="8709025" cy="554461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Доля расходов на реализацию программ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800" b="1" i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 сумме расходов бюджета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24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без учета субвенций и субсидий из областного бюджета)(%)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2015 </a:t>
            </a:r>
            <a:r>
              <a:rPr lang="ru-RU" sz="3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 = </a:t>
            </a: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76,0%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 sz="3200" b="1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2016 г = 78,3%  </a:t>
            </a:r>
            <a:endParaRPr lang="ru-RU" sz="3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 rot="10800000">
            <a:off x="3595525" y="4040907"/>
            <a:ext cx="2160588" cy="3603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2" name="Равнобедренный треугольник 11"/>
          <p:cNvSpPr/>
          <p:nvPr/>
        </p:nvSpPr>
        <p:spPr>
          <a:xfrm rot="10800000">
            <a:off x="3512525" y="3069432"/>
            <a:ext cx="2160587" cy="360363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1081017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85584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dirty="0"/>
              <a:t>Муниципальные программы на </a:t>
            </a:r>
            <a:r>
              <a:rPr lang="ru-RU" sz="2400" i="1" dirty="0" smtClean="0"/>
              <a:t>2015-2016 </a:t>
            </a:r>
            <a:r>
              <a:rPr lang="ru-RU" sz="2400" i="1" dirty="0"/>
              <a:t>годы</a:t>
            </a:r>
            <a:br>
              <a:rPr lang="ru-RU" sz="2400" i="1" dirty="0"/>
            </a:br>
            <a:endParaRPr lang="ru-RU" sz="1400" b="1" i="1" dirty="0"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314309808"/>
              </p:ext>
            </p:extLst>
          </p:nvPr>
        </p:nvGraphicFramePr>
        <p:xfrm>
          <a:off x="971600" y="764705"/>
          <a:ext cx="7056784" cy="45502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2172"/>
                <a:gridCol w="4100564"/>
                <a:gridCol w="1159912"/>
                <a:gridCol w="1224136"/>
              </a:tblGrid>
              <a:tr h="802471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№ п/п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2015 год,     тыс.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2016 год,     </a:t>
                      </a:r>
                      <a:endParaRPr lang="ru-RU" sz="1200" u="none" strike="noStrike" dirty="0" smtClean="0">
                        <a:effectLst/>
                        <a:latin typeface="Times New Roman" pitchFamily="18" charset="0"/>
                      </a:endParaRPr>
                    </a:p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тыс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34532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 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1" u="none" strike="noStrike" dirty="0">
                          <a:effectLst/>
                          <a:latin typeface="Times New Roman" pitchFamily="18" charset="0"/>
                        </a:rPr>
                        <a:t>Всего расходов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10 186,7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9 832,0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80395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"Информационное общество, управление информационных технологий и документооборота администрации 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сельсовета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103,4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103,4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7411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муниципальной программе  "Энергосбережение и повышение энергетической эффективности в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Уваровщинском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сельсовете </a:t>
                      </a:r>
                      <a:r>
                        <a:rPr lang="ru-RU" sz="1200" u="none" strike="noStrike" dirty="0" err="1">
                          <a:effectLst/>
                          <a:latin typeface="Times New Roman" pitchFamily="18" charset="0"/>
                        </a:rPr>
                        <a:t>Кирсановского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 района Тамбовской области на 2014-2020 годы 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395,6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802472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муниципальная программа "Обеспечение безопасности населения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сельсовета, защита его жизненно важных интересов и противодействие преступности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919,9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411,4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1665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муниципальная программа "Благоустройство населенных пунктов 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сельсовета </a:t>
                      </a:r>
                      <a:r>
                        <a:rPr lang="ru-RU" sz="1200" u="none" strike="noStrike" dirty="0" err="1">
                          <a:effectLst/>
                          <a:latin typeface="Times New Roman" pitchFamily="18" charset="0"/>
                        </a:rPr>
                        <a:t>Кирсановского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 района Тамбовской области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1 747,3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1 589,2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10664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</a:rPr>
                        <a:t>муниципальная программа "Эффективное управление финансами" на 2014-2020 годы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186,4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5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349552" y="6597352"/>
            <a:ext cx="758952" cy="246888"/>
          </a:xfrm>
        </p:spPr>
        <p:txBody>
          <a:bodyPr/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27</a:t>
            </a:fld>
            <a:endParaRPr lang="ru-RU" dirty="0"/>
          </a:p>
        </p:txBody>
      </p:sp>
      <p:sp>
        <p:nvSpPr>
          <p:cNvPr id="7" name="AutoShape 378"/>
          <p:cNvSpPr>
            <a:spLocks noChangeAspect="1" noChangeArrowheads="1"/>
          </p:cNvSpPr>
          <p:nvPr/>
        </p:nvSpPr>
        <p:spPr bwMode="auto">
          <a:xfrm flipH="1">
            <a:off x="3630613" y="5753100"/>
            <a:ext cx="1349375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8" name="AutoShape 378"/>
          <p:cNvSpPr>
            <a:spLocks noChangeAspect="1" noChangeArrowheads="1"/>
          </p:cNvSpPr>
          <p:nvPr/>
        </p:nvSpPr>
        <p:spPr bwMode="auto">
          <a:xfrm flipH="1">
            <a:off x="3630613" y="3605213"/>
            <a:ext cx="1349375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38033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09195776"/>
              </p:ext>
            </p:extLst>
          </p:nvPr>
        </p:nvGraphicFramePr>
        <p:xfrm>
          <a:off x="1115616" y="460906"/>
          <a:ext cx="7056784" cy="534306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4076568"/>
                <a:gridCol w="1019651"/>
                <a:gridCol w="1168477"/>
              </a:tblGrid>
              <a:tr h="69966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№ п/п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2015 год,     тыс.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2016 год,    </a:t>
                      </a:r>
                      <a:endParaRPr lang="ru-RU" sz="1200" u="none" strike="noStrike" dirty="0" smtClean="0">
                        <a:effectLst/>
                        <a:latin typeface="Times New Roman" pitchFamily="18" charset="0"/>
                      </a:endParaRPr>
                    </a:p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тыс.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419801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муниципальная программа "Социальная поддержка граждан" на 2014-2020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966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</a:rPr>
                        <a:t>7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муниципальная программа "Материально-техническое обеспечение деятельности администрации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сельсовета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636,0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580,0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9668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</a:rPr>
                        <a:t>8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сельсовета </a:t>
                      </a:r>
                      <a:r>
                        <a:rPr lang="ru-RU" sz="1200" u="none" strike="noStrike" dirty="0" err="1">
                          <a:effectLst/>
                          <a:latin typeface="Times New Roman" pitchFamily="18" charset="0"/>
                        </a:rPr>
                        <a:t>Кирсановского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 района Тамбовской </a:t>
                      </a:r>
                      <a:r>
                        <a:rPr lang="ru-RU" sz="1200" u="none" strike="noStrike" baseline="0" dirty="0">
                          <a:effectLst/>
                          <a:latin typeface="Times New Roman" pitchFamily="18" charset="0"/>
                        </a:rPr>
                        <a:t>области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 "Экономическое развитие и инновационная экономика" на 2014-2020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5,0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142,2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29701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200" u="none" strike="noStrike">
                          <a:effectLst/>
                          <a:latin typeface="Times New Roman" pitchFamily="18" charset="0"/>
                        </a:rPr>
                        <a:t>9</a:t>
                      </a:r>
                      <a:endParaRPr lang="ru-RU" sz="1200" b="0" i="0" u="none" strike="noStrike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муниципальная программа "Комплексное развитие коммунальной инфраструктуры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сельсовета на период  2012-2015 годов"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2 114,9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9966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10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«Устойчивое развитие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сельсовета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Кирсановского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района Тамбовской области  на 2014 - 2017 годы и на период до 2020 года»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1 827,1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71078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сельсовета "Обеспечение информационной открытости и доступности деятельности органов местного самоуправления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сельсовета </a:t>
                      </a:r>
                      <a:r>
                        <a:rPr lang="ru-RU" sz="1200" u="none" strike="noStrike" dirty="0" err="1" smtClean="0">
                          <a:effectLst/>
                          <a:latin typeface="Times New Roman" pitchFamily="18" charset="0"/>
                        </a:rPr>
                        <a:t>Кирсановского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района" на 2015-2020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2,0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3287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12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сельсовета "Развитие институтов гражданского общества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сельсовета" на 2015- 2020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98,6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81,8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28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868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111864246"/>
              </p:ext>
            </p:extLst>
          </p:nvPr>
        </p:nvGraphicFramePr>
        <p:xfrm>
          <a:off x="1043608" y="692696"/>
          <a:ext cx="6984776" cy="23877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3729054"/>
                <a:gridCol w="1396955"/>
                <a:gridCol w="1210695"/>
              </a:tblGrid>
              <a:tr h="576064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№ п/п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Наименование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2015 год,   </a:t>
                      </a:r>
                      <a:endParaRPr lang="ru-RU" sz="1200" u="none" strike="noStrike" dirty="0" smtClean="0">
                        <a:effectLst/>
                        <a:latin typeface="Times New Roman" pitchFamily="18" charset="0"/>
                      </a:endParaRPr>
                    </a:p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 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тыс.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2016 год,     </a:t>
                      </a:r>
                      <a:endParaRPr lang="ru-RU" sz="1200" u="none" strike="noStrike" dirty="0" smtClean="0">
                        <a:effectLst/>
                        <a:latin typeface="Times New Roman" pitchFamily="18" charset="0"/>
                      </a:endParaRPr>
                    </a:p>
                    <a:p>
                      <a:pPr algn="ctr" rtl="0" fontAlgn="ctr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тыс</a:t>
                      </a:r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. рублей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64807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13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just" fontAlgn="b"/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муниципальная программа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lang="ru-RU" sz="1200" u="none" strike="noStrike" dirty="0" smtClean="0">
                          <a:effectLst/>
                          <a:latin typeface="Times New Roman" pitchFamily="18" charset="0"/>
                        </a:rPr>
                        <a:t> сельсовета "Содействие занятости населения" на 2015-2020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36,0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37,9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u="none" strike="noStrike" dirty="0">
                          <a:effectLst/>
                          <a:latin typeface="Times New Roman" pitchFamily="18" charset="0"/>
                        </a:rPr>
                        <a:t>14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 "Развитие сети автомобильных дорог общего пользования местного значения </a:t>
                      </a:r>
                      <a:r>
                        <a:rPr kumimoji="0" lang="ru-RU" sz="1200" kern="1200" dirty="0" err="1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Уваровщинского</a:t>
                      </a: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сельсовета на 2014-2020 годы"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2 469,0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2 835,1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  <a:tr h="432048">
                <a:tc>
                  <a:txBody>
                    <a:bodyPr/>
                    <a:lstStyle/>
                    <a:p>
                      <a:pPr algn="ctr" fontAlgn="b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15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Муниципальная программа "Развитие физической культуры и спорта " на 2014-2020 годы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99,9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17,0</a:t>
                      </a:r>
                      <a:endParaRPr lang="ru-RU" sz="12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A0FDF87-861F-4A78-BE96-6327108D403B}" type="slidenum">
              <a:rPr lang="ru-RU" smtClean="0">
                <a:solidFill>
                  <a:srgbClr val="073E87"/>
                </a:solidFill>
              </a:rPr>
              <a:pPr>
                <a:defRPr/>
              </a:pPr>
              <a:t>29</a:t>
            </a:fld>
            <a:endParaRPr lang="ru-RU">
              <a:solidFill>
                <a:srgbClr val="073E8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053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6952618" cy="72008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Что такое бюджет?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89868428"/>
              </p:ext>
            </p:extLst>
          </p:nvPr>
        </p:nvGraphicFramePr>
        <p:xfrm>
          <a:off x="1042988" y="1844824"/>
          <a:ext cx="7057404" cy="39876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</a:t>
            </a:fld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2428390323"/>
              </p:ext>
            </p:extLst>
          </p:nvPr>
        </p:nvGraphicFramePr>
        <p:xfrm>
          <a:off x="683568" y="980728"/>
          <a:ext cx="763284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:p14="http://schemas.microsoft.com/office/powerpoint/2010/main" xmlns="" val="3225943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08912" cy="720080"/>
          </a:xfrm>
        </p:spPr>
        <p:txBody>
          <a:bodyPr>
            <a:normAutofit/>
          </a:bodyPr>
          <a:lstStyle/>
          <a:p>
            <a:pPr algn="ctr"/>
            <a:r>
              <a:rPr lang="ru-RU" sz="3500" b="1" dirty="0" smtClean="0">
                <a:solidFill>
                  <a:srgbClr val="002060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Контактная информация</a:t>
            </a:r>
            <a:endParaRPr lang="ru-RU" sz="3500" b="1" dirty="0">
              <a:solidFill>
                <a:srgbClr val="002060"/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556792"/>
            <a:ext cx="8208912" cy="4824536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>
              <a:buNone/>
            </a:pP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«Бюджет для граждан»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подготовлен финансовым управлением 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администрации Кирсановского района Тамбовской области</a:t>
            </a:r>
          </a:p>
          <a:p>
            <a:pPr marL="180000" algn="ctr">
              <a:spcBef>
                <a:spcPts val="0"/>
              </a:spcBef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393360, Тамбовская область, г. Кирсанов, ул. Советская,  29,  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Тел. (47537) 3-46-77;  факс (47537) 3-21-39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Е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-mail: 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2"/>
              </a:rPr>
              <a:t>fin@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2"/>
              </a:rPr>
              <a:t>r37.</a:t>
            </a:r>
            <a:r>
              <a:rPr lang="fr-FR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  <a:hlinkClick r:id="rId2"/>
              </a:rPr>
              <a:t>tambov.gov.ru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180000" algn="ctr">
              <a:spcBef>
                <a:spcPts val="0"/>
              </a:spcBef>
              <a:buNone/>
            </a:pPr>
            <a:endParaRPr lang="ru-RU" sz="1800" dirty="0">
              <a:solidFill>
                <a:schemeClr val="tx1"/>
              </a:solidFill>
              <a:latin typeface="Times New Roman" pitchFamily="18" charset="0"/>
              <a:ea typeface="Tahoma" pitchFamily="34" charset="0"/>
              <a:cs typeface="Times New Roman" pitchFamily="18" charset="0"/>
            </a:endParaRP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График работы финансового управления 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администрации Кирсановского района: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 понедельника по пятницу – с 8-00 по 17-00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Суббота, воскресенье – выходные дни.</a:t>
            </a:r>
          </a:p>
          <a:p>
            <a:pPr marL="180000" algn="ctr">
              <a:spcBef>
                <a:spcPts val="0"/>
              </a:spcBef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ea typeface="Tahoma" pitchFamily="34" charset="0"/>
                <a:cs typeface="Times New Roman" pitchFamily="18" charset="0"/>
              </a:rPr>
              <a:t>Обеденный перерыв – с 12-00 по 13-00</a:t>
            </a:r>
          </a:p>
          <a:p>
            <a:pPr algn="ctr">
              <a:buNone/>
            </a:pP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ru-RU" sz="1800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sz="1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30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23235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процесс 3"/>
          <p:cNvSpPr/>
          <p:nvPr/>
        </p:nvSpPr>
        <p:spPr>
          <a:xfrm>
            <a:off x="2112077" y="332656"/>
            <a:ext cx="4680520" cy="864096"/>
          </a:xfrm>
          <a:prstGeom prst="flowChartProcess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Какие бывают бюджеты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15933" y="1772816"/>
            <a:ext cx="1987172" cy="1082025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семей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52088" y="1770913"/>
            <a:ext cx="2592287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публично-правовых образований:</a:t>
            </a:r>
            <a:endParaRPr lang="ru-RU" sz="16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3783" y="1772817"/>
            <a:ext cx="2088233" cy="1082024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Бюджеты организаций</a:t>
            </a:r>
            <a:endParaRPr lang="ru-RU" sz="20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3789040"/>
            <a:ext cx="2441466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Российской Федерации (федеральный бюджет, бюджеты государственных внебюджетных фондов Российской Федерации)</a:t>
            </a:r>
            <a:endParaRPr lang="ru-RU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03848" y="3789040"/>
            <a:ext cx="2565234" cy="2315662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субъектов Российской Федерации (региональные бюджеты, бюджеты территориальных фондов обязательного медицинского страхования)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10279" y="3800446"/>
            <a:ext cx="2592288" cy="2315661"/>
          </a:xfrm>
          <a:prstGeom prst="rect">
            <a:avLst/>
          </a:prstGeom>
          <a:gradFill>
            <a:gsLst>
              <a:gs pos="100000">
                <a:schemeClr val="accent2">
                  <a:lumMod val="75000"/>
                </a:schemeClr>
              </a:gs>
              <a:gs pos="34000">
                <a:schemeClr val="accent2">
                  <a:lumMod val="60000"/>
                  <a:lumOff val="4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муниципальных образований</a:t>
            </a:r>
          </a:p>
          <a:p>
            <a:pPr algn="ctr"/>
            <a:r>
              <a:rPr lang="ru-RU" sz="20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(местные бюджеты)</a:t>
            </a:r>
            <a:endParaRPr lang="ru-RU" sz="20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6291898">
            <a:off x="1696086" y="1238647"/>
            <a:ext cx="31380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2" name="Стрелка вправо 11"/>
          <p:cNvSpPr/>
          <p:nvPr/>
        </p:nvSpPr>
        <p:spPr>
          <a:xfrm rot="4050334">
            <a:off x="6904108" y="1190731"/>
            <a:ext cx="32349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5400000">
            <a:off x="4300849" y="1240228"/>
            <a:ext cx="302511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4" name="Стрелка вправо 13"/>
          <p:cNvSpPr/>
          <p:nvPr/>
        </p:nvSpPr>
        <p:spPr>
          <a:xfrm rot="7450944">
            <a:off x="2798087" y="2928294"/>
            <a:ext cx="448927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5" name="Стрелка вправо 14"/>
          <p:cNvSpPr/>
          <p:nvPr/>
        </p:nvSpPr>
        <p:spPr>
          <a:xfrm rot="5400000">
            <a:off x="4274236" y="3139049"/>
            <a:ext cx="355738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6" name="Стрелка вправо 15"/>
          <p:cNvSpPr/>
          <p:nvPr/>
        </p:nvSpPr>
        <p:spPr>
          <a:xfrm rot="2479006">
            <a:off x="5677242" y="2942653"/>
            <a:ext cx="461653" cy="503592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+mj-lt"/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C8D9767-87D8-46FD-9C5C-CB6E54CCFCC0}" type="slidenum">
              <a:rPr lang="ru-RU" smtClean="0">
                <a:latin typeface="+mj-lt"/>
              </a:rPr>
              <a:pPr>
                <a:defRPr/>
              </a:pPr>
              <a:t>4</a:t>
            </a:fld>
            <a:endParaRPr lang="ru-RU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2576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44016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Принцип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прозрачности (открытости) означает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772816"/>
            <a:ext cx="8157592" cy="4281339"/>
          </a:xfrm>
          <a:prstGeom prst="rect">
            <a:avLst/>
          </a:prstGeom>
          <a:ln>
            <a:noFill/>
          </a:ln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- обязательное опубликование в средствах массовой информации утвержденных бюджетов и отчетов об их исполнении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обязательную открытость для общества и средств массовой информации проектов бюджетов, внесенных в законодательные органы местного самоуправления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обеспечение доступа к информации, размещенной в информационно-телекоммуникационной сети "Интернет" на едином портале бюджетной системы Российской Федерации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20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- стабильность и (или) преемственность бюджетной классификации Российской Федерации, а также обеспечение сопоставимости показателей бюджета отчетного, текущего, очередного финансового года и планового периода</a:t>
            </a:r>
          </a:p>
          <a:p>
            <a:pPr algn="just">
              <a:buNone/>
            </a:pPr>
            <a:endParaRPr lang="ru-RU" sz="1600" i="1" dirty="0" smtClean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r">
              <a:buNone/>
            </a:pPr>
            <a:r>
              <a:rPr lang="ru-RU" sz="1600" b="1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Бюджетный кодекс Российской Федерации </a:t>
            </a:r>
          </a:p>
          <a:p>
            <a:pPr algn="r">
              <a:buNone/>
            </a:pPr>
            <a:r>
              <a:rPr lang="ru-RU" sz="1600" b="1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статья 36</a:t>
            </a:r>
            <a:endParaRPr lang="ru-RU" sz="1600" b="1" i="1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88574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80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По проекту бюджета </a:t>
            </a:r>
            <a:r>
              <a:rPr lang="ru-RU" sz="2200" b="1" i="1" dirty="0" err="1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22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 и годовому отчету об исполнении бюджета сельсовета проводятся публичные слушания</a:t>
            </a:r>
            <a:r>
              <a:rPr lang="ru-RU" sz="2400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/>
            </a:r>
            <a:br>
              <a:rPr lang="ru-RU" sz="2400" i="1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                                            </a:t>
            </a:r>
            <a:r>
              <a:rPr lang="ru-RU" sz="1200" dirty="0" smtClean="0">
                <a:solidFill>
                  <a:schemeClr val="tx1"/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Федеральный закон от 06.10.1999 № 184-ФЗ, статья 26.13  </a:t>
            </a:r>
            <a: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ru-RU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ru-RU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700808"/>
            <a:ext cx="8352928" cy="496855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216000" indent="-216000"/>
            <a:r>
              <a:rPr lang="ru-RU" sz="1600" b="1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Сельский Совет народных депутатов ежегодно организует и проводит публичные слушания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 проекту решения о бюджете </a:t>
            </a:r>
            <a:r>
              <a:rPr lang="ru-RU" sz="1600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 на очередной финансовый год и плановый период</a:t>
            </a:r>
          </a:p>
          <a:p>
            <a:pPr marL="216000" indent="-216000">
              <a:spcBef>
                <a:spcPts val="100"/>
              </a:spcBef>
              <a:spcAft>
                <a:spcPts val="100"/>
              </a:spcAft>
            </a:pPr>
            <a:r>
              <a:rPr lang="ru-RU" sz="1600" b="1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Публичные слушания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проводятся в целях:</a:t>
            </a:r>
          </a:p>
          <a:p>
            <a:pPr marL="216000" indent="-216000">
              <a:spcBef>
                <a:spcPts val="100"/>
              </a:spcBef>
              <a:spcAft>
                <a:spcPts val="100"/>
              </a:spcAft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информирования населения и общественности по обсуждаемому проекту бюджета сельсовета</a:t>
            </a:r>
          </a:p>
          <a:p>
            <a:pPr marL="216000" indent="-216000">
              <a:spcBef>
                <a:spcPts val="100"/>
              </a:spcBef>
              <a:spcAft>
                <a:spcPts val="100"/>
              </a:spcAft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выявления мнения населения</a:t>
            </a:r>
          </a:p>
          <a:p>
            <a:pPr marL="216000" indent="-216000">
              <a:spcBef>
                <a:spcPts val="100"/>
              </a:spcBef>
              <a:spcAft>
                <a:spcPts val="100"/>
              </a:spcAft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осуществления взаимодействия органов власти с населением при обсуждении проекта </a:t>
            </a:r>
            <a:r>
              <a:rPr lang="ru-RU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сельсовета</a:t>
            </a:r>
          </a:p>
          <a:p>
            <a:pPr marL="216000" indent="-216000">
              <a:spcBef>
                <a:spcPts val="100"/>
              </a:spcBef>
              <a:spcAft>
                <a:spcPts val="100"/>
              </a:spcAft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подготовки рекомендаций по итогам обсуждения населением проекта </a:t>
            </a:r>
            <a:r>
              <a:rPr lang="ru-RU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сельсовета </a:t>
            </a:r>
          </a:p>
          <a:p>
            <a:pPr marL="216000" indent="-216000">
              <a:spcBef>
                <a:spcPts val="100"/>
              </a:spcBef>
              <a:spcAft>
                <a:spcPts val="100"/>
              </a:spcAft>
              <a:buFont typeface="Wingdings" pitchFamily="2" charset="2"/>
              <a:buChar char="ü"/>
            </a:pP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оказания непосредственного влияния населения и общественности на принятие </a:t>
            </a:r>
            <a:r>
              <a:rPr lang="ru-RU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сельсовета</a:t>
            </a:r>
            <a:endParaRPr lang="ru-RU" sz="1600" dirty="0">
              <a:solidFill>
                <a:schemeClr val="tx1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marL="216000" indent="-216000" algn="just">
              <a:spcBef>
                <a:spcPts val="0"/>
              </a:spcBef>
            </a:pPr>
            <a:r>
              <a:rPr lang="ru-RU" sz="1600" b="1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Информация о времени и месте проведения публичных слушаний 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передается средствам массовой информации, размещается на официальном сайте </a:t>
            </a:r>
            <a:r>
              <a:rPr lang="ru-RU" sz="1600" i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сельсовета </a:t>
            </a:r>
            <a:r>
              <a:rPr lang="ru-RU" sz="1600" i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Кирсановского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района в сети "Интернет" и</a:t>
            </a:r>
            <a:r>
              <a:rPr lang="ru-RU" sz="1600" b="1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доводится до сведения населения района не позднее чем за десять дней до начала слушаний.</a:t>
            </a:r>
          </a:p>
          <a:p>
            <a:pPr marL="216000" indent="-216000" algn="just">
              <a:spcBef>
                <a:spcPts val="0"/>
              </a:spcBef>
            </a:pP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Заинтересованные граждане, организации, общественные объединения  могут направить в адрес </a:t>
            </a:r>
            <a:r>
              <a:rPr lang="ru-RU" sz="1600" i="1" dirty="0" err="1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Уваровщинского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сельского Совета </a:t>
            </a:r>
            <a:r>
              <a:rPr lang="ru-RU" sz="1600" i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народных депутатов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имеющиеся у них материалы и предложения по рассматриваемому проекту </a:t>
            </a:r>
            <a:r>
              <a:rPr lang="ru-RU" sz="1600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бюджета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сельсовета в письменной форме или в электронном виде по адресу, указанному на официальном сайте 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сельского Совета </a:t>
            </a:r>
            <a:r>
              <a:rPr lang="ru-RU" sz="1600" i="1" dirty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народных депутатов </a:t>
            </a:r>
            <a:r>
              <a:rPr lang="ru-RU" sz="1600" i="1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в сети «Интернет».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04448" y="6453336"/>
            <a:ext cx="432048" cy="260648"/>
          </a:xfrm>
        </p:spPr>
        <p:txBody>
          <a:bodyPr>
            <a:normAutofit lnSpcReduction="10000"/>
          </a:bodyPr>
          <a:lstStyle/>
          <a:p>
            <a:pPr algn="ctr">
              <a:defRPr/>
            </a:pPr>
            <a:fld id="{4048D769-7FA9-4B7A-85CC-4AEA39345B96}" type="slidenum">
              <a:rPr lang="ru-RU" smtClean="0"/>
              <a:pPr algn="ctr">
                <a:defRPr/>
              </a:pPr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5904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19256" cy="100811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Основные термины,</a:t>
            </a:r>
            <a:b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</a:br>
            <a:r>
              <a:rPr lang="ru-RU" sz="2400" b="1" i="1" dirty="0" smtClean="0"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Tahoma" pitchFamily="34" charset="0"/>
                <a:ea typeface="Tahoma" pitchFamily="34" charset="0"/>
                <a:cs typeface="Tahoma" pitchFamily="34" charset="0"/>
              </a:rPr>
              <a:t> применяемые в бюджетном процессе</a:t>
            </a:r>
            <a:endParaRPr lang="ru-RU" sz="2400" b="1" i="1" dirty="0">
              <a:solidFill>
                <a:schemeClr val="accent2">
                  <a:lumMod val="40000"/>
                  <a:lumOff val="60000"/>
                </a:schemeClr>
              </a:solidFill>
              <a:effectLst/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5256584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</a:t>
            </a: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бюджет -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 консолидированный бюджет - свод бюджетов бюджетной системы Российской Федерации на соответствующей территории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 бюджетная система Российской Федерации - основанная на экономических отношениях и государственном устройстве Российской Федерации, регулируемая законодательством Российской Федерации совокупность федерального бюджета, бюджетов субъектов Российской Федерации, местных бюджетов и бюджетов государственных внебюджетных фондов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доходы бюджета - поступающие в бюджет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 - расходы бюджета - выплачиваемые из бюджета денежные средства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 дефицит бюджета - превышение расходов бюджета над его доходами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 профицит бюджета - превышение доходов бюджета над его расходами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1700" dirty="0" smtClean="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    - бюджетный процесс - регламентируемая законодательством Российской Федерации деятельность органов государственной власти, органов местного самоуправления и иных участников бюджетного процесса по составлению и рассмотрению проектов бюджетов, утверждению и исполнению бюджетов, контролю за их исполнением, осуществлению бюджетного учета, составлению, внешней проверке, рассмотрению и утверждению бюджетной отчетности</a:t>
            </a:r>
          </a:p>
          <a:p>
            <a:endParaRPr lang="ru-RU" sz="16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7936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Штриховая стрелка вправо 16"/>
          <p:cNvSpPr/>
          <p:nvPr/>
        </p:nvSpPr>
        <p:spPr>
          <a:xfrm rot="20020366">
            <a:off x="1590563" y="4572646"/>
            <a:ext cx="864864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Штриховая стрелка вправо 17"/>
          <p:cNvSpPr/>
          <p:nvPr/>
        </p:nvSpPr>
        <p:spPr>
          <a:xfrm rot="1460579">
            <a:off x="1666522" y="5660567"/>
            <a:ext cx="780820" cy="395733"/>
          </a:xfrm>
          <a:prstGeom prst="stripedRightArrow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14"/>
          <p:cNvSpPr txBox="1">
            <a:spLocks noChangeArrowheads="1"/>
          </p:cNvSpPr>
          <p:nvPr/>
        </p:nvSpPr>
        <p:spPr bwMode="auto">
          <a:xfrm>
            <a:off x="395536" y="415027"/>
            <a:ext cx="82089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Основные параметры бюджета:</a:t>
            </a:r>
          </a:p>
          <a:p>
            <a:pPr algn="ctr"/>
            <a:r>
              <a:rPr lang="ru-RU" b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доходы, расходы, дефицит (профицит)</a:t>
            </a:r>
            <a:endParaRPr lang="ru-RU" b="1" cap="all" dirty="0">
              <a:solidFill>
                <a:schemeClr val="accent2">
                  <a:lumMod val="40000"/>
                  <a:lumOff val="6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6" name="Text Box 18"/>
          <p:cNvSpPr txBox="1">
            <a:spLocks noChangeArrowheads="1"/>
          </p:cNvSpPr>
          <p:nvPr/>
        </p:nvSpPr>
        <p:spPr bwMode="auto">
          <a:xfrm>
            <a:off x="2779230" y="2409812"/>
            <a:ext cx="622818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бюджета – совокупность средств, направляемых на оказание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государственных (муниципальных) услуг,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социальное обеспечение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населения, бюджетные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инвестиции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, предоставление межбюджетных трансфертов,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обслуживание государственного </a:t>
            </a:r>
            <a:r>
              <a:rPr lang="ru-RU" sz="1600" dirty="0">
                <a:latin typeface="Tahoma" pitchFamily="34" charset="0"/>
                <a:ea typeface="Tahoma" pitchFamily="34" charset="0"/>
                <a:cs typeface="Tahoma" pitchFamily="34" charset="0"/>
              </a:rPr>
              <a:t>(муниципального) долга</a:t>
            </a:r>
          </a:p>
        </p:txBody>
      </p:sp>
      <p:pic>
        <p:nvPicPr>
          <p:cNvPr id="9" name="Picture 15" descr="1354528072_4009_thumbzoom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124745"/>
            <a:ext cx="1872208" cy="1136790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pic>
        <p:nvPicPr>
          <p:cNvPr id="10" name="Picture 17" descr="16725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899592" y="2492896"/>
            <a:ext cx="1800200" cy="1157272"/>
          </a:xfrm>
          <a:prstGeom prst="rect">
            <a:avLst/>
          </a:prstGeom>
          <a:noFill/>
          <a:ln w="19050">
            <a:solidFill>
              <a:schemeClr val="accent2">
                <a:lumMod val="75000"/>
              </a:schemeClr>
            </a:solidFill>
          </a:ln>
        </p:spPr>
      </p:pic>
      <p:sp>
        <p:nvSpPr>
          <p:cNvPr id="11" name="Text Box 18"/>
          <p:cNvSpPr txBox="1">
            <a:spLocks noChangeArrowheads="1"/>
          </p:cNvSpPr>
          <p:nvPr/>
        </p:nvSpPr>
        <p:spPr bwMode="auto">
          <a:xfrm>
            <a:off x="179512" y="3950695"/>
            <a:ext cx="1656184" cy="255454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РЕЗУЛЬТАТ исполнения бюджета =</a:t>
            </a:r>
          </a:p>
          <a:p>
            <a:pPr algn="ctr"/>
            <a:endParaRPr lang="ru-RU" sz="1600" b="1" dirty="0" smtClean="0">
              <a:solidFill>
                <a:srgbClr val="953735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endParaRPr lang="ru-RU" sz="1600" b="1" dirty="0" smtClean="0">
              <a:solidFill>
                <a:schemeClr val="tx2">
                  <a:lumMod val="75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pPr algn="ctr"/>
            <a:endParaRPr lang="ru-RU" sz="1600" b="1" dirty="0" smtClean="0">
              <a:solidFill>
                <a:srgbClr val="002060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«минус» </a:t>
            </a:r>
          </a:p>
          <a:p>
            <a:pPr algn="ctr"/>
            <a:endParaRPr lang="ru-RU" sz="16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РАСХОДЫ</a:t>
            </a:r>
          </a:p>
          <a:p>
            <a:pPr algn="ctr"/>
            <a:endParaRPr lang="ru-RU" sz="1600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2" name="Text Box 18"/>
          <p:cNvSpPr txBox="1">
            <a:spLocks noChangeArrowheads="1"/>
          </p:cNvSpPr>
          <p:nvPr/>
        </p:nvSpPr>
        <p:spPr bwMode="auto">
          <a:xfrm>
            <a:off x="7348434" y="4214290"/>
            <a:ext cx="1673436" cy="954107"/>
          </a:xfrm>
          <a:prstGeom prst="rect">
            <a:avLst/>
          </a:prstGeom>
          <a:blipFill dpi="0" rotWithShape="1">
            <a:blip r:embed="rId2" cstate="print">
              <a:alphaModFix amt="79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ДЕФИЦИТ – превышение расходов над доходами</a:t>
            </a:r>
            <a:endParaRPr lang="ru-RU" sz="1600" dirty="0">
              <a:solidFill>
                <a:schemeClr val="accent2">
                  <a:lumMod val="5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7336190" y="5498807"/>
            <a:ext cx="1691680" cy="954107"/>
          </a:xfrm>
          <a:prstGeom prst="rect">
            <a:avLst/>
          </a:prstGeom>
          <a:blipFill dpi="0" rotWithShape="1">
            <a:blip r:embed="rId2" cstate="print">
              <a:alphaModFix amt="83000"/>
            </a:blip>
            <a:srcRect/>
            <a:tile tx="0" ty="0" sx="100000" sy="100000" flip="none" algn="tl"/>
          </a:blipFill>
          <a:ln w="25400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anchor="ctr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953735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ПРОФИЦИТ – превышение доходов над расходами</a:t>
            </a:r>
            <a:endParaRPr lang="ru-RU" sz="1600" dirty="0">
              <a:solidFill>
                <a:srgbClr val="953735"/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19" name="Равно 18"/>
          <p:cNvSpPr/>
          <p:nvPr/>
        </p:nvSpPr>
        <p:spPr>
          <a:xfrm>
            <a:off x="6605476" y="4365104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Равно 19"/>
          <p:cNvSpPr/>
          <p:nvPr/>
        </p:nvSpPr>
        <p:spPr>
          <a:xfrm>
            <a:off x="6605476" y="5661248"/>
            <a:ext cx="792088" cy="648072"/>
          </a:xfrm>
          <a:prstGeom prst="mathEqual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Минус 20"/>
          <p:cNvSpPr/>
          <p:nvPr/>
        </p:nvSpPr>
        <p:spPr>
          <a:xfrm>
            <a:off x="4067944" y="5589240"/>
            <a:ext cx="914400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2" name="Минус 21"/>
          <p:cNvSpPr/>
          <p:nvPr/>
        </p:nvSpPr>
        <p:spPr>
          <a:xfrm>
            <a:off x="4067944" y="4221088"/>
            <a:ext cx="936104" cy="914400"/>
          </a:xfrm>
          <a:prstGeom prst="mathMinus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3" name="Рисунок 22" descr="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4914788" y="5589240"/>
            <a:ext cx="1744644" cy="763538"/>
          </a:xfrm>
          <a:prstGeom prst="rect">
            <a:avLst/>
          </a:prstGeom>
        </p:spPr>
      </p:pic>
      <p:pic>
        <p:nvPicPr>
          <p:cNvPr id="24" name="Рисунок 23" descr="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394508" y="4293096"/>
            <a:ext cx="1744644" cy="763538"/>
          </a:xfrm>
          <a:prstGeom prst="rect">
            <a:avLst/>
          </a:prstGeom>
        </p:spPr>
      </p:pic>
      <p:pic>
        <p:nvPicPr>
          <p:cNvPr id="25" name="Рисунок 24" descr="1278245366pic2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4929040" y="4293096"/>
            <a:ext cx="1728192" cy="752516"/>
          </a:xfrm>
          <a:prstGeom prst="rect">
            <a:avLst/>
          </a:prstGeom>
        </p:spPr>
      </p:pic>
      <p:pic>
        <p:nvPicPr>
          <p:cNvPr id="26" name="Рисунок 25" descr="1278245177pic2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429012" y="5606493"/>
            <a:ext cx="1728191" cy="747326"/>
          </a:xfrm>
          <a:prstGeom prst="rect">
            <a:avLst/>
          </a:prstGeom>
        </p:spPr>
      </p:pic>
      <p:sp>
        <p:nvSpPr>
          <p:cNvPr id="28" name="Прямоугольник 27"/>
          <p:cNvSpPr/>
          <p:nvPr/>
        </p:nvSpPr>
        <p:spPr>
          <a:xfrm>
            <a:off x="2483768" y="1052736"/>
            <a:ext cx="64807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ДОХОДЫ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бюджета бывают: </a:t>
            </a:r>
          </a:p>
          <a:p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собственные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- НАЛОГОВЫЕ и НЕНАЛОГОВЫЕ доходы</a:t>
            </a:r>
          </a:p>
          <a:p>
            <a:r>
              <a:rPr lang="ru-RU" sz="16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безвозмездные поступления от других бюджетов бюджетной системы РФ </a:t>
            </a:r>
            <a:r>
              <a:rPr lang="ru-RU" sz="16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в виде ДОТАЦИЙ, СУБСИДИЙ, СУБВЕНЦИЙ, ИНЫХ МЕЖБЮДЖЕТНЫХ ТРАНСФЕРТОВ</a:t>
            </a:r>
            <a:endParaRPr lang="ru-RU" sz="16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048D769-7FA9-4B7A-85CC-4AEA39345B96}" type="slidenum">
              <a:rPr lang="ru-RU" smtClean="0"/>
              <a:pPr>
                <a:defRPr/>
              </a:pPr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2207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29"/>
          <p:cNvSpPr txBox="1">
            <a:spLocks noChangeArrowheads="1"/>
          </p:cNvSpPr>
          <p:nvPr/>
        </p:nvSpPr>
        <p:spPr bwMode="auto">
          <a:xfrm>
            <a:off x="323528" y="1124744"/>
            <a:ext cx="8496944" cy="525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1400" b="1" dirty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бюджета - поступающие в бюджет денежные средства, за исключением средств, являющихся источниками финансирования дефицита бюджета.</a:t>
            </a:r>
          </a:p>
        </p:txBody>
      </p:sp>
      <p:graphicFrame>
        <p:nvGraphicFramePr>
          <p:cNvPr id="6" name="Схема 5"/>
          <p:cNvGraphicFramePr/>
          <p:nvPr/>
        </p:nvGraphicFramePr>
        <p:xfrm>
          <a:off x="3265222" y="1772816"/>
          <a:ext cx="2736304" cy="3693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" name="Группа 6"/>
          <p:cNvGrpSpPr/>
          <p:nvPr/>
        </p:nvGrpSpPr>
        <p:grpSpPr>
          <a:xfrm>
            <a:off x="3239344" y="2492896"/>
            <a:ext cx="2834190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Неналоговые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143000" y="2492896"/>
            <a:ext cx="2906198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Налоговые доходы</a:t>
              </a:r>
              <a:endParaRPr lang="ru-RU" sz="1500" kern="12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</p:grpSp>
      <p:grpSp>
        <p:nvGrpSpPr>
          <p:cNvPr id="4" name="Группа 12"/>
          <p:cNvGrpSpPr/>
          <p:nvPr/>
        </p:nvGrpSpPr>
        <p:grpSpPr>
          <a:xfrm>
            <a:off x="6289558" y="2492896"/>
            <a:ext cx="2854442" cy="351000"/>
            <a:chOff x="0" y="1"/>
            <a:chExt cx="2016223" cy="351000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0" y="1"/>
              <a:ext cx="2016223" cy="351000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</p:sp>
        <p:sp>
          <p:nvSpPr>
            <p:cNvPr id="15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ctr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500" kern="12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Безвозмездные поступления</a:t>
              </a:r>
            </a:p>
          </p:txBody>
        </p:sp>
      </p:grpSp>
      <p:grpSp>
        <p:nvGrpSpPr>
          <p:cNvPr id="5" name="Группа 15"/>
          <p:cNvGrpSpPr/>
          <p:nvPr/>
        </p:nvGrpSpPr>
        <p:grpSpPr>
          <a:xfrm>
            <a:off x="167697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7" name="Скругленный прямоугольник 16"/>
            <p:cNvSpPr/>
            <p:nvPr/>
          </p:nvSpPr>
          <p:spPr>
            <a:xfrm>
              <a:off x="117867" y="1"/>
              <a:ext cx="186635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от уплаты налогов, установленных Налоговым кодексом Российской Федерации: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прибыль организаций;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налог на доходы физических лиц;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акцизы;</a:t>
              </a:r>
            </a:p>
            <a:p>
              <a:pPr>
                <a:buFontTx/>
                <a:buChar char="-"/>
              </a:pPr>
              <a:r>
                <a:rPr lang="ru-RU" sz="17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 иные налоги.</a:t>
              </a:r>
              <a:endParaRPr lang="ru-RU" sz="17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18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7" name="Группа 18"/>
          <p:cNvGrpSpPr/>
          <p:nvPr/>
        </p:nvGrpSpPr>
        <p:grpSpPr>
          <a:xfrm>
            <a:off x="3142285" y="2996952"/>
            <a:ext cx="2856804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Скругленный прямоугольник 19"/>
            <p:cNvSpPr/>
            <p:nvPr/>
          </p:nvSpPr>
          <p:spPr>
            <a:xfrm>
              <a:off x="109801" y="1"/>
              <a:ext cx="1858287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от использования государственного (муниципального) имущества, от платных услуг, оказываемых казенными учреждениями, штрафных санкций за нарушение законодательства, иных неналоговых платежей.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1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grpSp>
        <p:nvGrpSpPr>
          <p:cNvPr id="10" name="Группа 21"/>
          <p:cNvGrpSpPr/>
          <p:nvPr/>
        </p:nvGrpSpPr>
        <p:grpSpPr>
          <a:xfrm>
            <a:off x="6184865" y="2996952"/>
            <a:ext cx="2856805" cy="3493140"/>
            <a:chOff x="17134" y="1"/>
            <a:chExt cx="1981955" cy="333866"/>
          </a:xfrm>
          <a:solidFill>
            <a:schemeClr val="accent1">
              <a:lumMod val="40000"/>
              <a:lumOff val="60000"/>
            </a:schemeClr>
          </a:solidFill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47187" y="1"/>
              <a:ext cx="1945543" cy="323471"/>
            </a:xfrm>
            <a:prstGeom prst="round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2">
              <a:schemeClr val="accent1">
                <a:hueOff val="0"/>
                <a:satOff val="0"/>
                <a:lumOff val="0"/>
                <a:alphaOff val="0"/>
              </a:schemeClr>
            </a:fillRef>
            <a:effectRef idx="1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dk1"/>
            </a:fontRef>
          </p:style>
          <p:txBody>
            <a:bodyPr/>
            <a:lstStyle/>
            <a:p>
              <a:r>
                <a:rPr lang="ru-RU" sz="1600" dirty="0" smtClean="0">
                  <a:solidFill>
                    <a:schemeClr val="accent2">
                      <a:lumMod val="50000"/>
                    </a:schemeClr>
                  </a:solidFill>
                  <a:latin typeface="Tahoma" pitchFamily="34" charset="0"/>
                  <a:ea typeface="Tahoma" pitchFamily="34" charset="0"/>
                  <a:cs typeface="Tahoma" pitchFamily="34" charset="0"/>
                </a:rPr>
                <a:t>Поступления доходов в виде финансовой помощи, полученной от бюджетов других уровней бюджетной системы Российской Федерации (межбюджетные трансферты), безвозмездные поступления от организаций и граждан.</a:t>
              </a:r>
              <a:endParaRPr lang="ru-RU" sz="1600" dirty="0">
                <a:solidFill>
                  <a:schemeClr val="accent2">
                    <a:lumMod val="5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endParaRP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17134" y="17135"/>
              <a:ext cx="1981955" cy="316732"/>
            </a:xfrm>
            <a:prstGeom prst="rect">
              <a:avLst/>
            </a:prstGeom>
            <a:grpFill/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/>
            </a:fontRef>
          </p:style>
          <p:txBody>
            <a:bodyPr spcFirstLastPara="0" vert="horz" wrap="square" lIns="57150" tIns="57150" rIns="57150" bIns="57150" numCol="1" spcCol="1270" anchor="ctr" anchorCtr="0">
              <a:noAutofit/>
            </a:bodyPr>
            <a:lstStyle/>
            <a:p>
              <a:pPr lvl="0" algn="l" defTabSz="6667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1500" kern="1200" dirty="0"/>
            </a:p>
          </p:txBody>
        </p:sp>
      </p:grpSp>
      <p:sp>
        <p:nvSpPr>
          <p:cNvPr id="25" name="Стрелка вниз 24"/>
          <p:cNvSpPr/>
          <p:nvPr/>
        </p:nvSpPr>
        <p:spPr>
          <a:xfrm>
            <a:off x="4561366" y="2167360"/>
            <a:ext cx="216024" cy="288032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6" name="Стрелка вниз 25"/>
          <p:cNvSpPr/>
          <p:nvPr/>
        </p:nvSpPr>
        <p:spPr>
          <a:xfrm rot="18030698">
            <a:off x="6157706" y="2034277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7" name="Стрелка вниз 26"/>
          <p:cNvSpPr/>
          <p:nvPr/>
        </p:nvSpPr>
        <p:spPr>
          <a:xfrm rot="3561560">
            <a:off x="2893087" y="2034624"/>
            <a:ext cx="216024" cy="486004"/>
          </a:xfrm>
          <a:prstGeom prst="downArrow">
            <a:avLst>
              <a:gd name="adj1" fmla="val 50000"/>
              <a:gd name="adj2" fmla="val 120283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14"/>
          <p:cNvSpPr txBox="1">
            <a:spLocks noChangeArrowheads="1"/>
          </p:cNvSpPr>
          <p:nvPr/>
        </p:nvSpPr>
        <p:spPr bwMode="auto">
          <a:xfrm>
            <a:off x="364598" y="332656"/>
            <a:ext cx="850106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cap="all" dirty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Доходы </a:t>
            </a:r>
            <a:r>
              <a:rPr lang="ru-RU" sz="2400" b="1" cap="all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 бюджета</a:t>
            </a:r>
            <a:endParaRPr lang="ru-RU" sz="2400" b="1" cap="all" dirty="0">
              <a:solidFill>
                <a:schemeClr val="accent2">
                  <a:lumMod val="40000"/>
                  <a:lumOff val="60000"/>
                </a:schemeClr>
              </a:solidFill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460432" y="6525344"/>
            <a:ext cx="683568" cy="332656"/>
          </a:xfrm>
        </p:spPr>
        <p:txBody>
          <a:bodyPr>
            <a:normAutofit/>
          </a:bodyPr>
          <a:lstStyle/>
          <a:p>
            <a:pPr algn="ctr"/>
            <a:fld id="{CF7A2BDD-D331-44F0-96AA-4FB4ED497064}" type="slidenum">
              <a:rPr lang="en-US" smtClean="0">
                <a:solidFill>
                  <a:schemeClr val="accent2">
                    <a:lumMod val="75000"/>
                  </a:schemeClr>
                </a:solidFill>
              </a:rPr>
              <a:pPr algn="ctr"/>
              <a:t>9</a:t>
            </a:fld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47935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3424406</TotalTime>
  <Words>2034</Words>
  <Application>Microsoft Office PowerPoint</Application>
  <PresentationFormat>Экран (4:3)</PresentationFormat>
  <Paragraphs>331</Paragraphs>
  <Slides>30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Трек</vt:lpstr>
      <vt:lpstr>Лист Microsoft Office Excel 97-2003</vt:lpstr>
      <vt:lpstr>бюджет Уваровщинского сельсовета Кирсановского района Тамбовской области  на 2016 год</vt:lpstr>
      <vt:lpstr>Слайд 2</vt:lpstr>
      <vt:lpstr>Что такое бюджет?</vt:lpstr>
      <vt:lpstr>Слайд 4</vt:lpstr>
      <vt:lpstr>Принцип прозрачности (открытости) означает:</vt:lpstr>
      <vt:lpstr>По проекту бюджета уваровщинского сельсовета и годовому отчету об исполнении бюджета сельсовета проводятся публичные слушания                                              Федеральный закон от 06.10.1999 № 184-ФЗ, статья 26.13   </vt:lpstr>
      <vt:lpstr>Основные термины,  применяемые в бюджетном процессе</vt:lpstr>
      <vt:lpstr>Слайд 8</vt:lpstr>
      <vt:lpstr>Слайд 9</vt:lpstr>
      <vt:lpstr>Этапы бюджетного процесса</vt:lpstr>
      <vt:lpstr>Составление проекта бюджета  Уваровщинского сельсовета</vt:lpstr>
      <vt:lpstr>Прогноз бюджета уваровщинского сельсовета  на 2016 год, тыс. рублей</vt:lpstr>
      <vt:lpstr>Слайд 13</vt:lpstr>
      <vt:lpstr>Структура налоговых и неналоговых доходов бюджета Уваровщинского сельсовета Кирсановского района  на 2015 и 2016 годы </vt:lpstr>
      <vt:lpstr>Прогноз по безвозмездным поступлениям  на 2015 – 2016 годы</vt:lpstr>
      <vt:lpstr>Объем безвозмездных поступлений  в 2015 -2016 годах в бюджете Уварощинского сельсовета  Кирсановского района</vt:lpstr>
      <vt:lpstr>Расходы бюджета по основным функциям государства</vt:lpstr>
      <vt:lpstr>Структура расходов уваровщинского сельсовета  в 2015 году, %</vt:lpstr>
      <vt:lpstr>Структура расходов уваровщинского сельсовета  на 2016 год, %</vt:lpstr>
      <vt:lpstr>Национальная экономика</vt:lpstr>
      <vt:lpstr>Коммунальное хозяйство</vt:lpstr>
      <vt:lpstr>Благоустройство</vt:lpstr>
      <vt:lpstr>Культура</vt:lpstr>
      <vt:lpstr>Социальная политика</vt:lpstr>
      <vt:lpstr>Удельный вес программных расходов в бюджете Соколовского сельсовета в 2015 году</vt:lpstr>
      <vt:lpstr>Слайд 26</vt:lpstr>
      <vt:lpstr>Муниципальные программы на 2015-2016 годы </vt:lpstr>
      <vt:lpstr>Слайд 28</vt:lpstr>
      <vt:lpstr>Слайд 29</vt:lpstr>
      <vt:lpstr>Контактная информация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бюджета муниципального образования Слюдянский район на 2013 год и на плановый период 2014 и 2015 годов</dc:title>
  <dc:creator>Мишина</dc:creator>
  <cp:lastModifiedBy>Operator</cp:lastModifiedBy>
  <cp:revision>444</cp:revision>
  <cp:lastPrinted>2015-09-24T08:12:13Z</cp:lastPrinted>
  <dcterms:created xsi:type="dcterms:W3CDTF">2013-11-20T02:57:13Z</dcterms:created>
  <dcterms:modified xsi:type="dcterms:W3CDTF">2016-03-28T13:17:58Z</dcterms:modified>
</cp:coreProperties>
</file>